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9" r:id="rId11"/>
    <p:sldId id="266" r:id="rId12"/>
    <p:sldId id="273" r:id="rId13"/>
    <p:sldId id="274" r:id="rId14"/>
    <p:sldId id="275" r:id="rId15"/>
    <p:sldId id="276" r:id="rId16"/>
    <p:sldId id="277" r:id="rId17"/>
    <p:sldId id="272" r:id="rId18"/>
    <p:sldId id="278" r:id="rId19"/>
    <p:sldId id="267" r:id="rId20"/>
    <p:sldId id="270" r:id="rId21"/>
    <p:sldId id="271" r:id="rId22"/>
    <p:sldId id="268"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78E7EC-5E27-4368-B67F-C9CC18CC6459}">
  <a:tblStyle styleId="{E878E7EC-5E27-4368-B67F-C9CC18CC645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31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17365D"/>
              </a:buClr>
              <a:buSzPts val="2800"/>
              <a:buFont typeface="Verdana"/>
              <a:buNone/>
              <a:defRPr>
                <a:solidFill>
                  <a:srgbClr val="17365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17365D"/>
              </a:buClr>
              <a:buSzPts val="2000"/>
              <a:buNone/>
              <a:defRPr sz="2000" b="1">
                <a:solidFill>
                  <a:srgbClr val="17365D"/>
                </a:solidFill>
              </a:defRPr>
            </a:lvl1pPr>
            <a:lvl2pPr lvl="1" algn="ctr">
              <a:lnSpc>
                <a:spcPct val="100000"/>
              </a:lnSpc>
              <a:spcBef>
                <a:spcPts val="400"/>
              </a:spcBef>
              <a:spcAft>
                <a:spcPts val="0"/>
              </a:spcAft>
              <a:buClr>
                <a:srgbClr val="888888"/>
              </a:buClr>
              <a:buSzPts val="20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20"/>
              </a:spcBef>
              <a:spcAft>
                <a:spcPts val="0"/>
              </a:spcAft>
              <a:buClr>
                <a:srgbClr val="888888"/>
              </a:buClr>
              <a:buSzPts val="1600"/>
              <a:buNone/>
              <a:defRPr>
                <a:solidFill>
                  <a:srgbClr val="888888"/>
                </a:solidFill>
              </a:defRPr>
            </a:lvl4pPr>
            <a:lvl5pPr lvl="4" algn="ctr">
              <a:lnSpc>
                <a:spcPct val="100000"/>
              </a:lnSpc>
              <a:spcBef>
                <a:spcPts val="320"/>
              </a:spcBef>
              <a:spcAft>
                <a:spcPts val="0"/>
              </a:spcAft>
              <a:buClr>
                <a:srgbClr val="888888"/>
              </a:buClr>
              <a:buSzPts val="16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17365D"/>
              </a:buClr>
              <a:buSzPts val="2800"/>
              <a:buFont typeface="Verdana"/>
              <a:buNone/>
              <a:defRPr>
                <a:solidFill>
                  <a:srgbClr val="17365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a:solidFill>
                  <a:schemeClr val="dk1"/>
                </a:solidFill>
              </a:defRPr>
            </a:lvl1pPr>
            <a:lvl2pPr marL="914400" lvl="1" indent="-355600" algn="l">
              <a:lnSpc>
                <a:spcPct val="100000"/>
              </a:lnSpc>
              <a:spcBef>
                <a:spcPts val="400"/>
              </a:spcBef>
              <a:spcAft>
                <a:spcPts val="0"/>
              </a:spcAft>
              <a:buClr>
                <a:schemeClr val="dk1"/>
              </a:buClr>
              <a:buSzPts val="2000"/>
              <a:buChar char="–"/>
              <a:defRPr>
                <a:solidFill>
                  <a:schemeClr val="dk1"/>
                </a:solidFill>
              </a:defRPr>
            </a:lvl2pPr>
            <a:lvl3pPr marL="1371600" lvl="2" indent="-342900" algn="l">
              <a:lnSpc>
                <a:spcPct val="100000"/>
              </a:lnSpc>
              <a:spcBef>
                <a:spcPts val="360"/>
              </a:spcBef>
              <a:spcAft>
                <a:spcPts val="0"/>
              </a:spcAft>
              <a:buClr>
                <a:schemeClr val="dk1"/>
              </a:buClr>
              <a:buSzPts val="1800"/>
              <a:buChar char="•"/>
              <a:defRPr>
                <a:solidFill>
                  <a:schemeClr val="dk1"/>
                </a:solidFill>
              </a:defRPr>
            </a:lvl3pPr>
            <a:lvl4pPr marL="1828800" lvl="3" indent="-330200" algn="l">
              <a:lnSpc>
                <a:spcPct val="100000"/>
              </a:lnSpc>
              <a:spcBef>
                <a:spcPts val="320"/>
              </a:spcBef>
              <a:spcAft>
                <a:spcPts val="0"/>
              </a:spcAft>
              <a:buClr>
                <a:schemeClr val="dk1"/>
              </a:buClr>
              <a:buSzPts val="1600"/>
              <a:buChar char="–"/>
              <a:defRPr>
                <a:solidFill>
                  <a:schemeClr val="dk1"/>
                </a:solidFill>
              </a:defRPr>
            </a:lvl4pPr>
            <a:lvl5pPr marL="2286000" lvl="4" indent="-330200" algn="l">
              <a:lnSpc>
                <a:spcPct val="100000"/>
              </a:lnSpc>
              <a:spcBef>
                <a:spcPts val="320"/>
              </a:spcBef>
              <a:spcAft>
                <a:spcPts val="0"/>
              </a:spcAft>
              <a:buClr>
                <a:schemeClr val="dk1"/>
              </a:buClr>
              <a:buSzPts val="1600"/>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FF0000"/>
              </a:buClr>
              <a:buSzPts val="4000"/>
              <a:buFont typeface="Verdana"/>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2800"/>
              <a:buFont typeface="Verdana"/>
              <a:buNone/>
              <a:defRPr>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2800"/>
              <a:buFont typeface="Verdana"/>
              <a:buNone/>
              <a:defRPr>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FF0000"/>
              </a:buClr>
              <a:buSzPts val="2000"/>
              <a:buFont typeface="Verdana"/>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FF0000"/>
              </a:buClr>
              <a:buSzPts val="2000"/>
              <a:buFont typeface="Verdana"/>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sm" len="sm"/>
            <a:tailEnd type="none" w="sm" len="sm"/>
          </a:ln>
        </p:spPr>
      </p:cxnSp>
      <p:pic>
        <p:nvPicPr>
          <p:cNvPr id="12" name="Google Shape;12;p1"/>
          <p:cNvPicPr preferRelativeResize="0"/>
          <p:nvPr/>
        </p:nvPicPr>
        <p:blipFill rotWithShape="1">
          <a:blip r:embed="rId13">
            <a:alphaModFix/>
          </a:blip>
          <a:srcRect b="18045"/>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155/2022/848650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145/3488932.349775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akesrinivas/telemedicine-kios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66034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17365D"/>
              </a:buClr>
              <a:buSzPts val="2800"/>
              <a:buFont typeface="Verdana"/>
              <a:buNone/>
            </a:pPr>
            <a:r>
              <a:rPr lang="en-US" sz="2000">
                <a:solidFill>
                  <a:schemeClr val="dk1"/>
                </a:solidFill>
                <a:latin typeface="Times New Roman"/>
                <a:ea typeface="Times New Roman"/>
                <a:cs typeface="Times New Roman"/>
                <a:sym typeface="Times New Roman"/>
              </a:rPr>
              <a:t>AI Assisted Tele-Medicine KIOSK for Rural India</a:t>
            </a:r>
            <a:endParaRPr>
              <a:latin typeface="Times New Roman"/>
              <a:ea typeface="Times New Roman"/>
              <a:cs typeface="Times New Roman"/>
              <a:sym typeface="Times New Roman"/>
            </a:endParaRPr>
          </a:p>
        </p:txBody>
      </p:sp>
      <p:sp>
        <p:nvSpPr>
          <p:cNvPr id="88" name="Google Shape;88;p13"/>
          <p:cNvSpPr txBox="1">
            <a:spLocks noGrp="1"/>
          </p:cNvSpPr>
          <p:nvPr>
            <p:ph type="subTitle" idx="1"/>
          </p:nvPr>
        </p:nvSpPr>
        <p:spPr>
          <a:xfrm>
            <a:off x="880116" y="1820623"/>
            <a:ext cx="3970500" cy="4290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17365D"/>
              </a:buClr>
              <a:buSzPts val="1100"/>
              <a:buNone/>
            </a:pPr>
            <a:r>
              <a:rPr lang="en-US">
                <a:latin typeface="Bookman Old Style"/>
                <a:ea typeface="Bookman Old Style"/>
                <a:cs typeface="Bookman Old Style"/>
                <a:sym typeface="Bookman Old Style"/>
              </a:rPr>
              <a:t>Batch Number: CAI-G19</a:t>
            </a:r>
            <a:endParaRPr>
              <a:latin typeface="Bookman Old Style"/>
              <a:ea typeface="Bookman Old Style"/>
              <a:cs typeface="Bookman Old Style"/>
              <a:sym typeface="Bookman Old Style"/>
            </a:endParaRPr>
          </a:p>
          <a:p>
            <a:pPr marL="0" lvl="0" indent="0" algn="l" rtl="0">
              <a:lnSpc>
                <a:spcPct val="80000"/>
              </a:lnSpc>
              <a:spcBef>
                <a:spcPts val="400"/>
              </a:spcBef>
              <a:spcAft>
                <a:spcPts val="0"/>
              </a:spcAft>
              <a:buClr>
                <a:srgbClr val="17365D"/>
              </a:buClr>
              <a:buSzPts val="1100"/>
              <a:buNone/>
            </a:pPr>
            <a:endParaRPr sz="1100">
              <a:latin typeface="Cambria"/>
              <a:ea typeface="Cambria"/>
              <a:cs typeface="Cambria"/>
              <a:sym typeface="Cambria"/>
            </a:endParaRPr>
          </a:p>
        </p:txBody>
      </p:sp>
      <p:graphicFrame>
        <p:nvGraphicFramePr>
          <p:cNvPr id="89" name="Google Shape;89;p13"/>
          <p:cNvGraphicFramePr/>
          <p:nvPr>
            <p:extLst>
              <p:ext uri="{D42A27DB-BD31-4B8C-83A1-F6EECF244321}">
                <p14:modId xmlns:p14="http://schemas.microsoft.com/office/powerpoint/2010/main" val="685851641"/>
              </p:ext>
            </p:extLst>
          </p:nvPr>
        </p:nvGraphicFramePr>
        <p:xfrm>
          <a:off x="699024" y="2254892"/>
          <a:ext cx="5418675" cy="1950770"/>
        </p:xfrm>
        <a:graphic>
          <a:graphicData uri="http://schemas.openxmlformats.org/drawingml/2006/table">
            <a:tbl>
              <a:tblPr firstRow="1" bandRow="1">
                <a:noFill/>
                <a:tableStyleId>{E878E7EC-5E27-4368-B67F-C9CC18CC6459}</a:tableStyleId>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25300">
                <a:tc>
                  <a:txBody>
                    <a:bodyPr/>
                    <a:lstStyle/>
                    <a:p>
                      <a:pPr marL="0" marR="0" lvl="1" indent="0" algn="ctr" rtl="0">
                        <a:lnSpc>
                          <a:spcPct val="100000"/>
                        </a:lnSpc>
                        <a:spcBef>
                          <a:spcPts val="0"/>
                        </a:spcBef>
                        <a:spcAft>
                          <a:spcPts val="0"/>
                        </a:spcAft>
                        <a:buClr>
                          <a:srgbClr val="000000"/>
                        </a:buClr>
                        <a:buSzPts val="1800"/>
                        <a:buFont typeface="Arial"/>
                        <a:buNone/>
                      </a:pPr>
                      <a:r>
                        <a:rPr lang="en-US" sz="1800" b="1" u="none" strike="noStrike" cap="none">
                          <a:solidFill>
                            <a:srgbClr val="17365D"/>
                          </a:solidFill>
                        </a:rPr>
                        <a:t>Roll Number</a:t>
                      </a:r>
                      <a:endParaRPr sz="1800" b="1" u="none" strike="noStrike" cap="none">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17365D"/>
                          </a:solidFill>
                        </a:rPr>
                        <a:t>Student Name</a:t>
                      </a:r>
                      <a:endParaRPr sz="1800" b="1" u="none" strike="noStrike" cap="none">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5300">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Times New Roman"/>
                          <a:ea typeface="Times New Roman"/>
                          <a:cs typeface="Times New Roman"/>
                          <a:sym typeface="Times New Roman"/>
                        </a:rPr>
                        <a:t>20211CAI0080</a:t>
                      </a:r>
                      <a:endParaRPr sz="1600" b="1" u="none" strike="noStrike" cap="none" dirty="0">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Times New Roman"/>
                          <a:ea typeface="Times New Roman"/>
                          <a:cs typeface="Times New Roman"/>
                          <a:sym typeface="Times New Roman"/>
                        </a:rPr>
                        <a:t>R KESHAV</a:t>
                      </a:r>
                      <a:endParaRPr sz="1600" b="1" u="none" strike="noStrike" cap="none" dirty="0">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5300">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Times New Roman"/>
                          <a:ea typeface="Times New Roman"/>
                          <a:cs typeface="Times New Roman"/>
                          <a:sym typeface="Times New Roman"/>
                        </a:rPr>
                        <a:t>20211CAI0087</a:t>
                      </a:r>
                      <a:endParaRPr sz="1600" b="1" u="none" strike="noStrike" cap="none" dirty="0">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dirty="0">
                          <a:latin typeface="Times New Roman"/>
                          <a:ea typeface="Times New Roman"/>
                          <a:cs typeface="Times New Roman"/>
                          <a:sym typeface="Times New Roman"/>
                        </a:rPr>
                        <a:t>RAKSHITHA KT</a:t>
                      </a:r>
                      <a:endParaRPr sz="1600" b="1" u="none" strike="noStrike" cap="none" dirty="0">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5300">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Times New Roman"/>
                          <a:ea typeface="Times New Roman"/>
                          <a:cs typeface="Times New Roman"/>
                          <a:sym typeface="Times New Roman"/>
                        </a:rPr>
                        <a:t>20211CAI0109</a:t>
                      </a:r>
                      <a:endParaRPr sz="1600" b="1" u="none" strike="noStrike" cap="none" dirty="0">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Times New Roman"/>
                          <a:ea typeface="Times New Roman"/>
                          <a:cs typeface="Times New Roman"/>
                          <a:sym typeface="Times New Roman"/>
                        </a:rPr>
                        <a:t>S SRINIVAS</a:t>
                      </a:r>
                      <a:endParaRPr sz="1600" b="1" u="none" strike="noStrike" cap="none" dirty="0">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5300">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latin typeface="Times New Roman"/>
                          <a:ea typeface="Times New Roman"/>
                          <a:cs typeface="Times New Roman"/>
                          <a:sym typeface="Times New Roman"/>
                        </a:rPr>
                        <a:t>20211CAI0187</a:t>
                      </a:r>
                    </a:p>
                    <a:p>
                      <a:pPr marL="0" marR="0" lvl="0" indent="0" algn="ctr" rtl="0">
                        <a:lnSpc>
                          <a:spcPct val="100000"/>
                        </a:lnSpc>
                        <a:spcBef>
                          <a:spcPts val="0"/>
                        </a:spcBef>
                        <a:spcAft>
                          <a:spcPts val="0"/>
                        </a:spcAft>
                        <a:buClr>
                          <a:srgbClr val="000000"/>
                        </a:buClr>
                        <a:buSzPts val="1600"/>
                        <a:buFont typeface="Arial"/>
                        <a:buNone/>
                      </a:pPr>
                      <a:endParaRPr lang="en-IN" sz="1600" b="1" u="none" strike="noStrike" cap="none" dirty="0">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dirty="0">
                          <a:latin typeface="Times New Roman"/>
                          <a:ea typeface="Times New Roman"/>
                          <a:cs typeface="Times New Roman"/>
                          <a:sym typeface="Times New Roman"/>
                        </a:rPr>
                        <a:t>PREM JE KALISTER</a:t>
                      </a:r>
                    </a:p>
                    <a:p>
                      <a:pPr marL="0" marR="0" lvl="0" indent="0" algn="ctr" rtl="0">
                        <a:lnSpc>
                          <a:spcPct val="100000"/>
                        </a:lnSpc>
                        <a:spcBef>
                          <a:spcPts val="0"/>
                        </a:spcBef>
                        <a:spcAft>
                          <a:spcPts val="0"/>
                        </a:spcAft>
                        <a:buClr>
                          <a:srgbClr val="000000"/>
                        </a:buClr>
                        <a:buSzPts val="1600"/>
                        <a:buFont typeface="Arial"/>
                        <a:buNone/>
                      </a:pPr>
                      <a:endParaRPr sz="1600" b="1" u="none" strike="noStrike" cap="none" dirty="0">
                        <a:latin typeface="Times New Roman"/>
                        <a:ea typeface="Times New Roman"/>
                        <a:cs typeface="Times New Roman"/>
                        <a:sym typeface="Times New Roman"/>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0" name="Google Shape;90;p13"/>
          <p:cNvSpPr txBox="1"/>
          <p:nvPr/>
        </p:nvSpPr>
        <p:spPr>
          <a:xfrm>
            <a:off x="6253771" y="2254904"/>
            <a:ext cx="5514300" cy="2020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None/>
            </a:pPr>
            <a:r>
              <a:rPr lang="en-US" sz="2000" b="1" i="0" u="none" strike="noStrike" cap="none" dirty="0">
                <a:solidFill>
                  <a:srgbClr val="17365D"/>
                </a:solidFill>
                <a:latin typeface="Bookman Old Style"/>
                <a:ea typeface="Bookman Old Style"/>
                <a:cs typeface="Bookman Old Style"/>
                <a:sym typeface="Bookman Old Style"/>
              </a:rPr>
              <a:t>Under the Supervision of</a:t>
            </a:r>
            <a:endParaRPr sz="1800" b="1" i="0" u="none" strike="noStrike" cap="none" dirty="0">
              <a:solidFill>
                <a:schemeClr val="dk1"/>
              </a:solidFill>
              <a:latin typeface="Bookman Old Style"/>
              <a:ea typeface="Bookman Old Style"/>
              <a:cs typeface="Bookman Old Style"/>
              <a:sym typeface="Bookman Old Style"/>
            </a:endParaRPr>
          </a:p>
          <a:p>
            <a:pPr marL="0" marR="0" lvl="0" indent="0" algn="ctr" rtl="0">
              <a:lnSpc>
                <a:spcPct val="100000"/>
              </a:lnSpc>
              <a:spcBef>
                <a:spcPts val="0"/>
              </a:spcBef>
              <a:spcAft>
                <a:spcPts val="0"/>
              </a:spcAft>
              <a:buNone/>
            </a:pPr>
            <a:endParaRPr sz="2000" b="1" i="0" u="none" strike="noStrike" cap="none" dirty="0">
              <a:solidFill>
                <a:srgbClr val="17365D"/>
              </a:solidFill>
              <a:latin typeface="Cambria"/>
              <a:ea typeface="Cambria"/>
              <a:cs typeface="Cambria"/>
              <a:sym typeface="Cambria"/>
            </a:endParaRPr>
          </a:p>
          <a:p>
            <a:pPr marL="0" marR="0" lvl="0" indent="0" algn="ctr" rtl="0">
              <a:lnSpc>
                <a:spcPct val="100000"/>
              </a:lnSpc>
              <a:spcBef>
                <a:spcPts val="0"/>
              </a:spcBef>
              <a:spcAft>
                <a:spcPts val="0"/>
              </a:spcAft>
              <a:buClr>
                <a:srgbClr val="000000"/>
              </a:buClr>
              <a:buSzPts val="2000"/>
              <a:buFont typeface="Arial"/>
              <a:buNone/>
            </a:pPr>
            <a:r>
              <a:rPr lang="en-US" sz="1800" b="1" i="0" u="none" strike="noStrike" cap="none" dirty="0">
                <a:solidFill>
                  <a:schemeClr val="dk1"/>
                </a:solidFill>
                <a:latin typeface="Times New Roman"/>
                <a:ea typeface="Times New Roman"/>
                <a:cs typeface="Times New Roman"/>
                <a:sym typeface="Times New Roman"/>
              </a:rPr>
              <a:t>Dr. AKSHATHA Y</a:t>
            </a:r>
            <a:endParaRPr sz="18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340"/>
              </a:spcBef>
              <a:spcAft>
                <a:spcPts val="0"/>
              </a:spcAft>
              <a:buNone/>
            </a:pPr>
            <a:r>
              <a:rPr lang="en-US" sz="1800" b="1" i="0" u="none" strike="noStrike" cap="none" dirty="0">
                <a:solidFill>
                  <a:schemeClr val="dk1"/>
                </a:solidFill>
                <a:latin typeface="Times New Roman"/>
                <a:ea typeface="Times New Roman"/>
                <a:cs typeface="Times New Roman"/>
                <a:sym typeface="Times New Roman"/>
              </a:rPr>
              <a:t>Assistant Professor </a:t>
            </a:r>
            <a:endParaRPr sz="1800"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340"/>
              </a:spcBef>
              <a:spcAft>
                <a:spcPts val="0"/>
              </a:spcAft>
              <a:buClr>
                <a:srgbClr val="17365D"/>
              </a:buClr>
              <a:buSzPts val="1700"/>
              <a:buFont typeface="Arial"/>
              <a:buNone/>
            </a:pPr>
            <a:r>
              <a:rPr lang="en-US" sz="1600" b="1" i="0" u="none" strike="noStrike" cap="none" dirty="0">
                <a:solidFill>
                  <a:schemeClr val="dk1"/>
                </a:solidFill>
                <a:latin typeface="Times New Roman"/>
                <a:ea typeface="Times New Roman"/>
                <a:cs typeface="Times New Roman"/>
                <a:sym typeface="Times New Roman"/>
              </a:rPr>
              <a:t>School of Computer Science and Engineering</a:t>
            </a:r>
            <a:endParaRPr sz="1600"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340"/>
              </a:spcBef>
              <a:spcAft>
                <a:spcPts val="0"/>
              </a:spcAft>
              <a:buClr>
                <a:srgbClr val="17365D"/>
              </a:buClr>
              <a:buSzPts val="1700"/>
              <a:buFont typeface="Arial"/>
              <a:buNone/>
            </a:pPr>
            <a:r>
              <a:rPr lang="en-US" sz="1600" b="1" i="0" u="none" strike="noStrike" cap="none" dirty="0">
                <a:solidFill>
                  <a:schemeClr val="dk1"/>
                </a:solidFill>
                <a:latin typeface="Times New Roman"/>
                <a:ea typeface="Times New Roman"/>
                <a:cs typeface="Times New Roman"/>
                <a:sym typeface="Times New Roman"/>
              </a:rPr>
              <a:t>Presidency University</a:t>
            </a:r>
            <a:endParaRPr sz="160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400"/>
              </a:spcBef>
              <a:spcAft>
                <a:spcPts val="0"/>
              </a:spcAft>
              <a:buClr>
                <a:srgbClr val="17365D"/>
              </a:buClr>
              <a:buSzPts val="2000"/>
              <a:buFont typeface="Arial"/>
              <a:buNone/>
            </a:pPr>
            <a:endParaRPr sz="2000" b="1" i="0" u="none" strike="noStrike" cap="none" dirty="0">
              <a:solidFill>
                <a:srgbClr val="17365D"/>
              </a:solidFill>
              <a:latin typeface="Cambria"/>
              <a:ea typeface="Cambria"/>
              <a:cs typeface="Cambria"/>
              <a:sym typeface="Cambri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lnSpc>
                <a:spcPct val="100000"/>
              </a:lnSpc>
              <a:spcBef>
                <a:spcPts val="0"/>
              </a:spcBef>
              <a:spcAft>
                <a:spcPts val="0"/>
              </a:spcAft>
              <a:buClr>
                <a:srgbClr val="17365D"/>
              </a:buClr>
              <a:buSzPct val="100000"/>
              <a:buFont typeface="Arial"/>
              <a:buNone/>
            </a:pPr>
            <a:r>
              <a:rPr lang="en-US" sz="2000" b="1" i="0" u="none" strike="noStrike" cap="none" dirty="0">
                <a:solidFill>
                  <a:srgbClr val="17365D"/>
                </a:solidFill>
                <a:latin typeface="Times New Roman"/>
                <a:ea typeface="Times New Roman"/>
                <a:cs typeface="Times New Roman"/>
                <a:sym typeface="Times New Roman"/>
              </a:rPr>
              <a:t>PIP</a:t>
            </a:r>
            <a:r>
              <a:rPr lang="en-US" sz="2000" b="1" dirty="0">
                <a:solidFill>
                  <a:srgbClr val="17365D"/>
                </a:solidFill>
                <a:latin typeface="Times New Roman"/>
                <a:ea typeface="Times New Roman"/>
                <a:cs typeface="Times New Roman"/>
                <a:sym typeface="Times New Roman"/>
              </a:rPr>
              <a:t>4</a:t>
            </a:r>
            <a:r>
              <a:rPr lang="en-US" sz="2000" b="1" i="0" u="none" strike="noStrike" cap="none" dirty="0">
                <a:solidFill>
                  <a:srgbClr val="17365D"/>
                </a:solidFill>
                <a:latin typeface="Times New Roman"/>
                <a:ea typeface="Times New Roman"/>
                <a:cs typeface="Times New Roman"/>
                <a:sym typeface="Times New Roman"/>
              </a:rPr>
              <a:t>00</a:t>
            </a:r>
            <a:r>
              <a:rPr lang="en-US" sz="2000" b="1" dirty="0">
                <a:solidFill>
                  <a:srgbClr val="17365D"/>
                </a:solidFill>
                <a:latin typeface="Times New Roman"/>
                <a:ea typeface="Times New Roman"/>
                <a:cs typeface="Times New Roman"/>
                <a:sym typeface="Times New Roman"/>
              </a:rPr>
              <a:t>4</a:t>
            </a:r>
            <a:r>
              <a:rPr lang="en-US" sz="2000" b="1" i="0" u="none" strike="noStrike" cap="none" dirty="0">
                <a:solidFill>
                  <a:srgbClr val="17365D"/>
                </a:solidFill>
                <a:latin typeface="Times New Roman"/>
                <a:ea typeface="Times New Roman"/>
                <a:cs typeface="Times New Roman"/>
                <a:sym typeface="Times New Roman"/>
              </a:rPr>
              <a:t> Capstone Project</a:t>
            </a:r>
            <a:endParaRPr sz="140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310"/>
              </a:spcBef>
              <a:spcAft>
                <a:spcPts val="0"/>
              </a:spcAft>
              <a:buClr>
                <a:srgbClr val="17365D"/>
              </a:buClr>
              <a:buSzPct val="100000"/>
              <a:buFont typeface="Arial"/>
              <a:buNone/>
            </a:pPr>
            <a:r>
              <a:rPr lang="en-US" sz="2000" b="1" i="0" u="none" strike="noStrike" cap="none" dirty="0">
                <a:solidFill>
                  <a:srgbClr val="17365D"/>
                </a:solidFill>
                <a:latin typeface="Times New Roman"/>
                <a:ea typeface="Times New Roman"/>
                <a:cs typeface="Times New Roman"/>
                <a:sym typeface="Times New Roman"/>
              </a:rPr>
              <a:t>Review-1</a:t>
            </a:r>
            <a:endParaRPr sz="2000" b="1" i="0" u="none" strike="noStrike" cap="none" dirty="0">
              <a:solidFill>
                <a:srgbClr val="17365D"/>
              </a:solidFill>
              <a:latin typeface="Times New Roman"/>
              <a:ea typeface="Times New Roman"/>
              <a:cs typeface="Times New Roman"/>
              <a:sym typeface="Times New Roman"/>
            </a:endParaRPr>
          </a:p>
        </p:txBody>
      </p:sp>
      <p:sp>
        <p:nvSpPr>
          <p:cNvPr id="92" name="Google Shape;92;p13"/>
          <p:cNvSpPr txBox="1"/>
          <p:nvPr/>
        </p:nvSpPr>
        <p:spPr>
          <a:xfrm>
            <a:off x="795616" y="4665369"/>
            <a:ext cx="10972447" cy="15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7365D"/>
              </a:buClr>
              <a:buSzPts val="1800"/>
              <a:buFont typeface="Arial"/>
              <a:buNone/>
            </a:pPr>
            <a:r>
              <a:rPr lang="en-US" sz="1800" b="1" i="0" u="none" strike="noStrike" cap="none" dirty="0">
                <a:solidFill>
                  <a:srgbClr val="0F233D"/>
                </a:solidFill>
                <a:latin typeface="Times New Roman"/>
                <a:ea typeface="Times New Roman"/>
                <a:cs typeface="Times New Roman"/>
                <a:sym typeface="Times New Roman"/>
              </a:rPr>
              <a:t>Name of the Program:</a:t>
            </a:r>
            <a:r>
              <a:rPr lang="en-US" sz="1800" b="1" i="0" u="none" strike="noStrike" cap="none" dirty="0">
                <a:solidFill>
                  <a:schemeClr val="accent1"/>
                </a:solidFill>
                <a:latin typeface="Times New Roman"/>
                <a:ea typeface="Times New Roman"/>
                <a:cs typeface="Times New Roman"/>
                <a:sym typeface="Times New Roman"/>
              </a:rPr>
              <a:t> </a:t>
            </a:r>
            <a:r>
              <a:rPr lang="en-US" sz="1800" b="1" i="0" u="none" strike="noStrike" cap="none" dirty="0" err="1">
                <a:solidFill>
                  <a:schemeClr val="dk1"/>
                </a:solidFill>
                <a:latin typeface="Times New Roman"/>
                <a:ea typeface="Times New Roman"/>
                <a:cs typeface="Times New Roman"/>
                <a:sym typeface="Times New Roman"/>
              </a:rPr>
              <a:t>B.</a:t>
            </a:r>
            <a:r>
              <a:rPr lang="en-US" sz="1800" b="1" dirty="0" err="1">
                <a:solidFill>
                  <a:schemeClr val="dk1"/>
                </a:solidFill>
                <a:latin typeface="Times New Roman"/>
                <a:ea typeface="Times New Roman"/>
                <a:cs typeface="Times New Roman"/>
                <a:sym typeface="Times New Roman"/>
              </a:rPr>
              <a:t>Tech</a:t>
            </a:r>
            <a:r>
              <a:rPr lang="en-US" sz="1800" b="1" i="0" u="none" strike="noStrike" cap="none" dirty="0">
                <a:solidFill>
                  <a:schemeClr val="dk1"/>
                </a:solidFill>
                <a:latin typeface="Times New Roman"/>
                <a:ea typeface="Times New Roman"/>
                <a:cs typeface="Times New Roman"/>
                <a:sym typeface="Times New Roman"/>
              </a:rPr>
              <a:t> Computer Science and Engineering (AI  &amp; ML)</a:t>
            </a:r>
            <a:endParaRPr sz="1800" b="1"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17365D"/>
              </a:buClr>
              <a:buSzPts val="1800"/>
              <a:buFont typeface="Arial"/>
              <a:buNone/>
            </a:pPr>
            <a:r>
              <a:rPr lang="en-US" sz="1800" b="1" i="0" u="none" strike="noStrike" cap="none" dirty="0">
                <a:solidFill>
                  <a:srgbClr val="0F233D"/>
                </a:solidFill>
                <a:latin typeface="Times New Roman"/>
                <a:ea typeface="Times New Roman"/>
                <a:cs typeface="Times New Roman"/>
                <a:sym typeface="Times New Roman"/>
              </a:rPr>
              <a:t>Name of the </a:t>
            </a:r>
            <a:r>
              <a:rPr lang="en-US" sz="1800" b="1" i="0" u="none" strike="noStrike" cap="none" dirty="0" err="1">
                <a:solidFill>
                  <a:srgbClr val="0F233D"/>
                </a:solidFill>
                <a:latin typeface="Times New Roman"/>
                <a:ea typeface="Times New Roman"/>
                <a:cs typeface="Times New Roman"/>
                <a:sym typeface="Times New Roman"/>
              </a:rPr>
              <a:t>HoD</a:t>
            </a:r>
            <a:r>
              <a:rPr lang="en-US" sz="1800" b="1" i="0" u="none" strike="noStrike" cap="none" dirty="0">
                <a:solidFill>
                  <a:srgbClr val="0F233D"/>
                </a:solidFill>
                <a:latin typeface="Times New Roman"/>
                <a:ea typeface="Times New Roman"/>
                <a:cs typeface="Times New Roman"/>
                <a:sym typeface="Times New Roman"/>
              </a:rPr>
              <a:t>:</a:t>
            </a:r>
            <a:r>
              <a:rPr lang="en-US" sz="1800" b="1" i="0" u="none" strike="noStrike" cap="none" dirty="0">
                <a:solidFill>
                  <a:schemeClr val="accent1"/>
                </a:solidFill>
                <a:latin typeface="Times New Roman"/>
                <a:ea typeface="Times New Roman"/>
                <a:cs typeface="Times New Roman"/>
                <a:sym typeface="Times New Roman"/>
              </a:rPr>
              <a:t> </a:t>
            </a:r>
            <a:r>
              <a:rPr lang="en-US" sz="1800" b="1" i="0" u="none" strike="noStrike" cap="none" dirty="0">
                <a:solidFill>
                  <a:schemeClr val="dk1"/>
                </a:solidFill>
                <a:latin typeface="Times New Roman"/>
                <a:ea typeface="Times New Roman"/>
                <a:cs typeface="Times New Roman"/>
                <a:sym typeface="Times New Roman"/>
              </a:rPr>
              <a:t>Dr. Zafar Ali Khan</a:t>
            </a:r>
            <a:endParaRPr sz="1800" b="1"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17365D"/>
              </a:buClr>
              <a:buSzPts val="1800"/>
              <a:buFont typeface="Arial"/>
              <a:buNone/>
            </a:pPr>
            <a:r>
              <a:rPr lang="en-US" sz="1800" b="1" i="0" u="none" strike="noStrike" cap="none" dirty="0">
                <a:solidFill>
                  <a:srgbClr val="0F233D"/>
                </a:solidFill>
                <a:latin typeface="Times New Roman"/>
                <a:ea typeface="Times New Roman"/>
                <a:cs typeface="Times New Roman"/>
                <a:sym typeface="Times New Roman"/>
              </a:rPr>
              <a:t>Name of the Program Project Coordinator:</a:t>
            </a:r>
            <a:r>
              <a:rPr lang="en-US" sz="1800" b="1" i="0" u="none" strike="noStrike" cap="none" dirty="0">
                <a:solidFill>
                  <a:schemeClr val="accent1"/>
                </a:solidFill>
                <a:latin typeface="Times New Roman"/>
                <a:ea typeface="Times New Roman"/>
                <a:cs typeface="Times New Roman"/>
                <a:sym typeface="Times New Roman"/>
              </a:rPr>
              <a:t> </a:t>
            </a:r>
            <a:r>
              <a:rPr lang="en-US" sz="1800" b="1" i="0" u="none" strike="noStrike" cap="none" dirty="0">
                <a:solidFill>
                  <a:schemeClr val="dk1"/>
                </a:solidFill>
                <a:latin typeface="Times New Roman"/>
                <a:ea typeface="Times New Roman"/>
                <a:cs typeface="Times New Roman"/>
                <a:sym typeface="Times New Roman"/>
              </a:rPr>
              <a:t>Dr. Afroz Pasha</a:t>
            </a:r>
            <a:endParaRPr sz="1800" b="1"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0" u="none" strike="noStrike" cap="none" dirty="0">
                <a:solidFill>
                  <a:srgbClr val="0F233D"/>
                </a:solidFill>
                <a:latin typeface="Times New Roman"/>
                <a:ea typeface="Times New Roman"/>
                <a:cs typeface="Times New Roman"/>
                <a:sym typeface="Times New Roman"/>
              </a:rPr>
              <a:t>Name of the School Project Coordinators:</a:t>
            </a:r>
            <a:r>
              <a:rPr lang="en-US" sz="1800" b="1" i="0" u="none" strike="noStrike" cap="none" dirty="0">
                <a:solidFill>
                  <a:schemeClr val="accent1"/>
                </a:solidFill>
                <a:latin typeface="Times New Roman"/>
                <a:ea typeface="Times New Roman"/>
                <a:cs typeface="Times New Roman"/>
                <a:sym typeface="Times New Roman"/>
              </a:rPr>
              <a:t> </a:t>
            </a:r>
            <a:r>
              <a:rPr lang="en-US" sz="1800" b="1" i="0" u="none" strike="noStrike" cap="none" dirty="0">
                <a:solidFill>
                  <a:schemeClr val="dk1"/>
                </a:solidFill>
                <a:latin typeface="Times New Roman"/>
                <a:ea typeface="Times New Roman"/>
                <a:cs typeface="Times New Roman"/>
                <a:sym typeface="Times New Roman"/>
              </a:rPr>
              <a:t>Dr. Sampath A K / Dr. Abdul Khadar A / Mr. Md </a:t>
            </a:r>
            <a:r>
              <a:rPr lang="en-US" sz="1800" b="1" i="0" u="none" strike="noStrike" cap="none" dirty="0" err="1">
                <a:solidFill>
                  <a:schemeClr val="dk1"/>
                </a:solidFill>
                <a:latin typeface="Times New Roman"/>
                <a:ea typeface="Times New Roman"/>
                <a:cs typeface="Times New Roman"/>
                <a:sym typeface="Times New Roman"/>
              </a:rPr>
              <a:t>Ziaur</a:t>
            </a:r>
            <a:r>
              <a:rPr lang="en-US" sz="1800" b="1" i="0" u="none" strike="noStrike" cap="none" dirty="0">
                <a:solidFill>
                  <a:schemeClr val="dk1"/>
                </a:solidFill>
                <a:latin typeface="Times New Roman"/>
                <a:ea typeface="Times New Roman"/>
                <a:cs typeface="Times New Roman"/>
                <a:sym typeface="Times New Roman"/>
              </a:rPr>
              <a:t> Rahman</a:t>
            </a:r>
            <a:endParaRPr sz="1800" b="1"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CD04-CBCE-6384-89C3-8914D27EBF8A}"/>
              </a:ext>
            </a:extLst>
          </p:cNvPr>
          <p:cNvSpPr>
            <a:spLocks noGrp="1"/>
          </p:cNvSpPr>
          <p:nvPr>
            <p:ph type="title"/>
          </p:nvPr>
        </p:nvSpPr>
        <p:spPr/>
        <p:txBody>
          <a:bodyPr/>
          <a:lstStyle/>
          <a:p>
            <a:r>
              <a:rPr lang="en-IN" dirty="0"/>
              <a:t>FLOWCHART</a:t>
            </a:r>
          </a:p>
        </p:txBody>
      </p:sp>
      <p:pic>
        <p:nvPicPr>
          <p:cNvPr id="3" name="Picture 2">
            <a:extLst>
              <a:ext uri="{FF2B5EF4-FFF2-40B4-BE49-F238E27FC236}">
                <a16:creationId xmlns:a16="http://schemas.microsoft.com/office/drawing/2014/main" id="{63F3D164-C618-39CD-62D7-7699F4569A0D}"/>
              </a:ext>
            </a:extLst>
          </p:cNvPr>
          <p:cNvPicPr>
            <a:picLocks noChangeAspect="1"/>
          </p:cNvPicPr>
          <p:nvPr/>
        </p:nvPicPr>
        <p:blipFill rotWithShape="1">
          <a:blip r:embed="rId2">
            <a:extLst>
              <a:ext uri="{28A0092B-C50C-407E-A947-70E740481C1C}">
                <a14:useLocalDpi xmlns:a14="http://schemas.microsoft.com/office/drawing/2010/main" val="0"/>
              </a:ext>
            </a:extLst>
          </a:blip>
          <a:srcRect b="11219"/>
          <a:stretch/>
        </p:blipFill>
        <p:spPr bwMode="auto">
          <a:xfrm>
            <a:off x="1954097" y="977565"/>
            <a:ext cx="8283806" cy="49028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880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7365D"/>
              </a:buClr>
              <a:buSzPts val="2800"/>
              <a:buFont typeface="Verdana"/>
              <a:buNone/>
            </a:pPr>
            <a:r>
              <a:rPr lang="en-US">
                <a:latin typeface="Cambria"/>
                <a:ea typeface="Cambria"/>
                <a:cs typeface="Cambria"/>
                <a:sym typeface="Cambria"/>
              </a:rPr>
              <a:t>Timeline of the Project (Gantt Chart)</a:t>
            </a:r>
            <a:endParaRPr>
              <a:latin typeface="Cambria"/>
              <a:ea typeface="Cambria"/>
              <a:cs typeface="Cambria"/>
              <a:sym typeface="Cambria"/>
            </a:endParaRPr>
          </a:p>
        </p:txBody>
      </p:sp>
      <p:sp>
        <p:nvSpPr>
          <p:cNvPr id="156" name="Google Shape;156;p23"/>
          <p:cNvSpPr txBox="1">
            <a:spLocks noGrp="1"/>
          </p:cNvSpPr>
          <p:nvPr>
            <p:ph type="body" idx="1"/>
          </p:nvPr>
        </p:nvSpPr>
        <p:spPr>
          <a:xfrm>
            <a:off x="568385" y="1157377"/>
            <a:ext cx="10873619" cy="4953000"/>
          </a:xfrm>
          <a:prstGeom prst="rect">
            <a:avLst/>
          </a:prstGeom>
          <a:noFill/>
          <a:ln>
            <a:noFill/>
          </a:ln>
        </p:spPr>
        <p:txBody>
          <a:bodyPr spcFirstLastPara="1" wrap="square" lIns="91425" tIns="45700" rIns="91425" bIns="45700" anchor="t" anchorCtr="0">
            <a:normAutofit/>
          </a:bodyPr>
          <a:lstStyle/>
          <a:p>
            <a:pPr marL="342900" lvl="0" indent="-190500" algn="just" rtl="0">
              <a:lnSpc>
                <a:spcPct val="100000"/>
              </a:lnSpc>
              <a:spcBef>
                <a:spcPts val="0"/>
              </a:spcBef>
              <a:spcAft>
                <a:spcPts val="0"/>
              </a:spcAft>
              <a:buClr>
                <a:schemeClr val="dk1"/>
              </a:buClr>
              <a:buSzPts val="2400"/>
              <a:buNone/>
            </a:pPr>
            <a:r>
              <a:rPr lang="en-US" dirty="0">
                <a:latin typeface="Cambria"/>
                <a:ea typeface="Cambria"/>
                <a:cs typeface="Cambria"/>
                <a:sym typeface="Cambria"/>
              </a:rPr>
              <a:t>   </a:t>
            </a:r>
            <a:endParaRPr dirty="0">
              <a:latin typeface="Cambria"/>
              <a:ea typeface="Cambria"/>
              <a:cs typeface="Cambria"/>
              <a:sym typeface="Cambria"/>
            </a:endParaRPr>
          </a:p>
        </p:txBody>
      </p:sp>
      <p:sp>
        <p:nvSpPr>
          <p:cNvPr id="157" name="Google Shape;157;p23"/>
          <p:cNvSpPr/>
          <p:nvPr/>
        </p:nvSpPr>
        <p:spPr>
          <a:xfrm>
            <a:off x="847824" y="1300204"/>
            <a:ext cx="2868022" cy="4249783"/>
          </a:xfrm>
          <a:prstGeom prst="rect">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algn="ctr"/>
            <a:endParaRPr lang="en-US" sz="1600" dirty="0">
              <a:solidFill>
                <a:schemeClr val="bg1"/>
              </a:solidFill>
              <a:latin typeface="+mj-lt"/>
            </a:endParaRPr>
          </a:p>
          <a:p>
            <a:pPr marL="0" marR="0" lvl="0" indent="0" algn="l" rtl="0">
              <a:lnSpc>
                <a:spcPct val="100000"/>
              </a:lnSpc>
              <a:spcBef>
                <a:spcPts val="0"/>
              </a:spcBef>
              <a:spcAft>
                <a:spcPts val="0"/>
              </a:spcAft>
              <a:buNone/>
            </a:pPr>
            <a:endParaRPr lang="en-US" sz="1400" b="0" i="0" u="none" strike="noStrike" cap="none" dirty="0">
              <a:solidFill>
                <a:schemeClr val="lt1"/>
              </a:solidFill>
              <a:latin typeface="Arial"/>
              <a:ea typeface="Arial"/>
              <a:cs typeface="Arial"/>
              <a:sym typeface="Arial"/>
            </a:endParaRPr>
          </a:p>
        </p:txBody>
      </p:sp>
      <p:sp>
        <p:nvSpPr>
          <p:cNvPr id="158" name="Google Shape;158;p23"/>
          <p:cNvSpPr/>
          <p:nvPr/>
        </p:nvSpPr>
        <p:spPr>
          <a:xfrm>
            <a:off x="4414630" y="1300206"/>
            <a:ext cx="2964784" cy="4249783"/>
          </a:xfrm>
          <a:prstGeom prst="rect">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59" name="Google Shape;159;p23"/>
          <p:cNvSpPr/>
          <p:nvPr/>
        </p:nvSpPr>
        <p:spPr>
          <a:xfrm>
            <a:off x="8198546" y="1300205"/>
            <a:ext cx="2941484" cy="4249783"/>
          </a:xfrm>
          <a:prstGeom prst="rect">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algn="ctr"/>
            <a:endParaRPr sz="1600" b="0" i="0" u="none" strike="noStrike" cap="none" dirty="0">
              <a:solidFill>
                <a:schemeClr val="bg1"/>
              </a:solidFill>
              <a:latin typeface="Arial"/>
              <a:ea typeface="Arial"/>
              <a:cs typeface="Arial"/>
              <a:sym typeface="Arial"/>
            </a:endParaRPr>
          </a:p>
        </p:txBody>
      </p:sp>
      <p:cxnSp>
        <p:nvCxnSpPr>
          <p:cNvPr id="160" name="Google Shape;160;p23"/>
          <p:cNvCxnSpPr>
            <a:endCxn id="158" idx="1"/>
          </p:cNvCxnSpPr>
          <p:nvPr/>
        </p:nvCxnSpPr>
        <p:spPr>
          <a:xfrm>
            <a:off x="3724330" y="3425098"/>
            <a:ext cx="690300" cy="0"/>
          </a:xfrm>
          <a:prstGeom prst="straightConnector1">
            <a:avLst/>
          </a:prstGeom>
          <a:noFill/>
          <a:ln w="9525" cap="flat" cmpd="sng">
            <a:solidFill>
              <a:srgbClr val="4A7DBA"/>
            </a:solidFill>
            <a:prstDash val="solid"/>
            <a:round/>
            <a:headEnd type="none" w="sm" len="sm"/>
            <a:tailEnd type="triangle" w="med" len="med"/>
          </a:ln>
        </p:spPr>
      </p:cxnSp>
      <p:cxnSp>
        <p:nvCxnSpPr>
          <p:cNvPr id="161" name="Google Shape;161;p23"/>
          <p:cNvCxnSpPr>
            <a:stCxn id="158" idx="3"/>
            <a:endCxn id="159" idx="1"/>
          </p:cNvCxnSpPr>
          <p:nvPr/>
        </p:nvCxnSpPr>
        <p:spPr>
          <a:xfrm>
            <a:off x="7379414" y="3425098"/>
            <a:ext cx="819000" cy="0"/>
          </a:xfrm>
          <a:prstGeom prst="straightConnector1">
            <a:avLst/>
          </a:prstGeom>
          <a:noFill/>
          <a:ln w="9525" cap="flat" cmpd="sng">
            <a:solidFill>
              <a:srgbClr val="4A7DBA"/>
            </a:solidFill>
            <a:prstDash val="solid"/>
            <a:round/>
            <a:headEnd type="none" w="sm" len="sm"/>
            <a:tailEnd type="triangle" w="med" len="med"/>
          </a:ln>
        </p:spPr>
      </p:cxnSp>
      <p:sp>
        <p:nvSpPr>
          <p:cNvPr id="162" name="Google Shape;162;p23"/>
          <p:cNvSpPr txBox="1"/>
          <p:nvPr/>
        </p:nvSpPr>
        <p:spPr>
          <a:xfrm>
            <a:off x="8196264" y="1542170"/>
            <a:ext cx="283072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dirty="0">
                <a:solidFill>
                  <a:srgbClr val="FFFFFF"/>
                </a:solidFill>
                <a:latin typeface="Arial"/>
                <a:ea typeface="Arial"/>
                <a:cs typeface="Arial"/>
                <a:sym typeface="Arial"/>
              </a:rPr>
              <a:t>Phase 3(</a:t>
            </a:r>
            <a:r>
              <a:rPr lang="en-US" sz="1600" b="1" dirty="0">
                <a:solidFill>
                  <a:srgbClr val="FFFFFF"/>
                </a:solidFill>
              </a:rPr>
              <a:t>April1</a:t>
            </a:r>
            <a:r>
              <a:rPr lang="en-US" sz="1600" b="1" i="0" u="none" strike="noStrike" cap="none" dirty="0">
                <a:solidFill>
                  <a:srgbClr val="FFFFFF"/>
                </a:solidFill>
                <a:latin typeface="Arial"/>
                <a:ea typeface="Arial"/>
                <a:cs typeface="Arial"/>
                <a:sym typeface="Arial"/>
              </a:rPr>
              <a:t>-April17)</a:t>
            </a:r>
            <a:endParaRPr sz="1400" b="0" i="0" u="none" strike="noStrike" cap="none" dirty="0">
              <a:solidFill>
                <a:srgbClr val="000000"/>
              </a:solidFill>
              <a:latin typeface="Arial"/>
              <a:ea typeface="Arial"/>
              <a:cs typeface="Arial"/>
              <a:sym typeface="Arial"/>
            </a:endParaRPr>
          </a:p>
        </p:txBody>
      </p:sp>
      <p:sp>
        <p:nvSpPr>
          <p:cNvPr id="163" name="Google Shape;163;p23"/>
          <p:cNvSpPr txBox="1"/>
          <p:nvPr/>
        </p:nvSpPr>
        <p:spPr>
          <a:xfrm>
            <a:off x="808285" y="1547159"/>
            <a:ext cx="290706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dirty="0">
                <a:solidFill>
                  <a:schemeClr val="lt1"/>
                </a:solidFill>
                <a:latin typeface="Arial"/>
                <a:ea typeface="Arial"/>
                <a:cs typeface="Arial"/>
                <a:sym typeface="Arial"/>
              </a:rPr>
              <a:t>Phase 1(</a:t>
            </a:r>
            <a:r>
              <a:rPr lang="en-US" sz="1600" b="1" dirty="0">
                <a:solidFill>
                  <a:schemeClr val="lt1"/>
                </a:solidFill>
              </a:rPr>
              <a:t>Feb1 – Feb28</a:t>
            </a:r>
            <a:r>
              <a:rPr lang="en-US" sz="1600" b="1" i="0" u="none" strike="noStrike" cap="none" dirty="0">
                <a:solidFill>
                  <a:schemeClr val="lt1"/>
                </a:solidFill>
                <a:latin typeface="Arial"/>
                <a:ea typeface="Arial"/>
                <a:cs typeface="Arial"/>
                <a:sym typeface="Arial"/>
              </a:rPr>
              <a:t>)</a:t>
            </a:r>
            <a:endParaRPr sz="1400" b="1"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C5B85CF8-FC89-8EF8-6ED6-D6B138D1EF68}"/>
              </a:ext>
            </a:extLst>
          </p:cNvPr>
          <p:cNvSpPr txBox="1"/>
          <p:nvPr/>
        </p:nvSpPr>
        <p:spPr>
          <a:xfrm>
            <a:off x="8425122" y="1990301"/>
            <a:ext cx="2488331" cy="3508653"/>
          </a:xfrm>
          <a:prstGeom prst="rect">
            <a:avLst/>
          </a:prstGeom>
          <a:noFill/>
        </p:spPr>
        <p:txBody>
          <a:bodyPr wrap="square" rtlCol="0">
            <a:spAutoFit/>
          </a:bodyPr>
          <a:lstStyle/>
          <a:p>
            <a:pPr algn="ctr"/>
            <a:r>
              <a:rPr lang="en-US" sz="1600" dirty="0">
                <a:solidFill>
                  <a:schemeClr val="bg1"/>
                </a:solidFill>
              </a:rPr>
              <a:t>System Testing &amp; Debugging </a:t>
            </a: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r>
              <a:rPr lang="en-US" sz="1600" dirty="0">
                <a:solidFill>
                  <a:schemeClr val="bg1"/>
                </a:solidFill>
              </a:rPr>
              <a:t>User Acceptance Testing (UAT)</a:t>
            </a: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r>
              <a:rPr lang="en-US" sz="1600" dirty="0">
                <a:solidFill>
                  <a:schemeClr val="bg1"/>
                </a:solidFill>
              </a:rPr>
              <a:t>Deployment &amp; Scaling</a:t>
            </a: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r>
              <a:rPr lang="en-US" sz="1600" dirty="0">
                <a:solidFill>
                  <a:schemeClr val="bg1"/>
                </a:solidFill>
              </a:rPr>
              <a:t>Training &amp; Support Setup</a:t>
            </a:r>
            <a:endParaRPr lang="en-US" sz="1600" b="0" i="0" u="none" strike="noStrike" cap="none" dirty="0">
              <a:solidFill>
                <a:schemeClr val="bg1"/>
              </a:solidFill>
              <a:latin typeface="Arial"/>
              <a:ea typeface="Arial"/>
              <a:cs typeface="Arial"/>
              <a:sym typeface="Arial"/>
            </a:endParaRPr>
          </a:p>
          <a:p>
            <a:endParaRPr lang="en-IN" dirty="0"/>
          </a:p>
        </p:txBody>
      </p:sp>
      <p:sp>
        <p:nvSpPr>
          <p:cNvPr id="3" name="TextBox 2">
            <a:extLst>
              <a:ext uri="{FF2B5EF4-FFF2-40B4-BE49-F238E27FC236}">
                <a16:creationId xmlns:a16="http://schemas.microsoft.com/office/drawing/2014/main" id="{257755E4-BA90-6EF0-CF36-01ABEF264277}"/>
              </a:ext>
            </a:extLst>
          </p:cNvPr>
          <p:cNvSpPr txBox="1"/>
          <p:nvPr/>
        </p:nvSpPr>
        <p:spPr>
          <a:xfrm>
            <a:off x="4414134" y="1542170"/>
            <a:ext cx="2884440" cy="338554"/>
          </a:xfrm>
          <a:prstGeom prst="rect">
            <a:avLst/>
          </a:prstGeom>
          <a:noFill/>
        </p:spPr>
        <p:txBody>
          <a:bodyPr wrap="square" rtlCol="0">
            <a:spAutoFit/>
          </a:bodyPr>
          <a:lstStyle/>
          <a:p>
            <a:r>
              <a:rPr lang="en-IN" sz="1600" b="1" dirty="0">
                <a:solidFill>
                  <a:schemeClr val="bg1"/>
                </a:solidFill>
              </a:rPr>
              <a:t>Phase 2(March1 –March17)</a:t>
            </a:r>
          </a:p>
        </p:txBody>
      </p:sp>
      <p:sp>
        <p:nvSpPr>
          <p:cNvPr id="4" name="TextBox 3">
            <a:extLst>
              <a:ext uri="{FF2B5EF4-FFF2-40B4-BE49-F238E27FC236}">
                <a16:creationId xmlns:a16="http://schemas.microsoft.com/office/drawing/2014/main" id="{B2913C88-C51D-EE81-555A-31D6730B4B8A}"/>
              </a:ext>
            </a:extLst>
          </p:cNvPr>
          <p:cNvSpPr txBox="1"/>
          <p:nvPr/>
        </p:nvSpPr>
        <p:spPr>
          <a:xfrm>
            <a:off x="4512408" y="2053398"/>
            <a:ext cx="2728993" cy="3262432"/>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IN" sz="1600" b="0" i="0" u="none" strike="noStrike" cap="none" dirty="0">
                <a:solidFill>
                  <a:schemeClr val="bg1"/>
                </a:solidFill>
                <a:latin typeface="Arial"/>
                <a:ea typeface="Arial"/>
                <a:cs typeface="Arial"/>
                <a:sym typeface="Arial"/>
              </a:rPr>
              <a:t>Creating a training dataset</a:t>
            </a:r>
          </a:p>
          <a:p>
            <a:pPr marL="0" marR="0" lvl="0" indent="0" algn="ctr" rtl="0">
              <a:lnSpc>
                <a:spcPct val="100000"/>
              </a:lnSpc>
              <a:spcBef>
                <a:spcPts val="0"/>
              </a:spcBef>
              <a:spcAft>
                <a:spcPts val="0"/>
              </a:spcAft>
              <a:buNone/>
            </a:pPr>
            <a:endParaRPr lang="en-IN"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IN" sz="1600" b="0" i="0" u="none" strike="noStrike" cap="none" dirty="0">
              <a:solidFill>
                <a:schemeClr val="bg1"/>
              </a:solidFill>
              <a:latin typeface="Arial"/>
              <a:ea typeface="Arial"/>
              <a:cs typeface="Arial"/>
              <a:sym typeface="Arial"/>
            </a:endParaRPr>
          </a:p>
          <a:p>
            <a:pPr algn="ctr"/>
            <a:r>
              <a:rPr lang="en-IN" sz="1600" b="0" i="0" u="none" strike="noStrike" cap="none" dirty="0">
                <a:solidFill>
                  <a:schemeClr val="bg1"/>
                </a:solidFill>
                <a:latin typeface="Arial"/>
                <a:ea typeface="Arial"/>
                <a:cs typeface="Arial"/>
                <a:sym typeface="Arial"/>
              </a:rPr>
              <a:t>Fine-Tuning LLM and integrating </a:t>
            </a:r>
            <a:r>
              <a:rPr lang="en-IN" sz="1600" b="0" i="0" u="none" strike="noStrike" cap="none" dirty="0" err="1">
                <a:solidFill>
                  <a:schemeClr val="bg1"/>
                </a:solidFill>
                <a:latin typeface="Arial"/>
                <a:ea typeface="Arial"/>
                <a:cs typeface="Arial"/>
                <a:sym typeface="Arial"/>
              </a:rPr>
              <a:t>Langchain</a:t>
            </a:r>
            <a:endParaRPr lang="en-IN"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IN"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IN" sz="1600" b="0" i="0" u="none" strike="noStrike" cap="none" dirty="0">
              <a:solidFill>
                <a:schemeClr val="bg1"/>
              </a:solidFill>
              <a:latin typeface="Arial"/>
              <a:ea typeface="Arial"/>
              <a:cs typeface="Arial"/>
              <a:sym typeface="Arial"/>
            </a:endParaRPr>
          </a:p>
          <a:p>
            <a:pPr algn="ctr"/>
            <a:r>
              <a:rPr lang="en-IN" sz="1600" dirty="0">
                <a:solidFill>
                  <a:schemeClr val="bg1"/>
                </a:solidFill>
              </a:rPr>
              <a:t>LLM Translator</a:t>
            </a:r>
            <a:endParaRPr lang="en-IN"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IN"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IN"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r>
              <a:rPr lang="en-IN" sz="1600" dirty="0">
                <a:solidFill>
                  <a:schemeClr val="bg1"/>
                </a:solidFill>
              </a:rPr>
              <a:t>Backend Development &amp; API Integration</a:t>
            </a:r>
            <a:endParaRPr lang="en-IN" sz="1600" b="0" i="0" u="none" strike="noStrike" cap="none" dirty="0">
              <a:solidFill>
                <a:schemeClr val="bg1"/>
              </a:solidFill>
              <a:latin typeface="Arial"/>
              <a:ea typeface="Arial"/>
              <a:cs typeface="Arial"/>
              <a:sym typeface="Arial"/>
            </a:endParaRPr>
          </a:p>
          <a:p>
            <a:endParaRPr lang="en-IN" dirty="0"/>
          </a:p>
        </p:txBody>
      </p:sp>
      <p:sp>
        <p:nvSpPr>
          <p:cNvPr id="5" name="TextBox 4">
            <a:extLst>
              <a:ext uri="{FF2B5EF4-FFF2-40B4-BE49-F238E27FC236}">
                <a16:creationId xmlns:a16="http://schemas.microsoft.com/office/drawing/2014/main" id="{BD70A84D-2A75-0683-F278-EF49AE32A920}"/>
              </a:ext>
            </a:extLst>
          </p:cNvPr>
          <p:cNvSpPr txBox="1"/>
          <p:nvPr/>
        </p:nvSpPr>
        <p:spPr>
          <a:xfrm>
            <a:off x="977787" y="2049143"/>
            <a:ext cx="2584511" cy="3508653"/>
          </a:xfrm>
          <a:prstGeom prst="rect">
            <a:avLst/>
          </a:prstGeom>
          <a:noFill/>
        </p:spPr>
        <p:txBody>
          <a:bodyPr wrap="square" rtlCol="0">
            <a:spAutoFit/>
          </a:bodyPr>
          <a:lstStyle/>
          <a:p>
            <a:pPr algn="ctr"/>
            <a:r>
              <a:rPr lang="en-US" sz="1600" dirty="0">
                <a:solidFill>
                  <a:schemeClr val="bg1"/>
                </a:solidFill>
                <a:latin typeface="+mj-lt"/>
              </a:rPr>
              <a:t>Requirements Gathering</a:t>
            </a:r>
          </a:p>
          <a:p>
            <a:pPr algn="ctr"/>
            <a:endParaRPr lang="en-US" sz="1600" b="0" i="0" u="none" strike="noStrike" cap="none" dirty="0">
              <a:solidFill>
                <a:schemeClr val="lt1"/>
              </a:solidFill>
              <a:latin typeface="Arial"/>
              <a:ea typeface="Arial"/>
              <a:cs typeface="Arial"/>
              <a:sym typeface="Arial"/>
            </a:endParaRPr>
          </a:p>
          <a:p>
            <a:pPr algn="ctr"/>
            <a:endParaRPr lang="en-US" sz="16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600" dirty="0">
                <a:solidFill>
                  <a:schemeClr val="bg1"/>
                </a:solidFill>
              </a:rPr>
              <a:t>System Architecture Design</a:t>
            </a: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r>
              <a:rPr lang="en-US" sz="1600" dirty="0">
                <a:solidFill>
                  <a:schemeClr val="bg1"/>
                </a:solidFill>
              </a:rPr>
              <a:t>Prototype User Interface Design</a:t>
            </a: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None/>
            </a:pPr>
            <a:endParaRPr lang="en-US" sz="1600" b="0" i="0" u="none" strike="noStrike" cap="none" dirty="0">
              <a:solidFill>
                <a:schemeClr val="bg1"/>
              </a:solidFill>
              <a:latin typeface="Arial"/>
              <a:ea typeface="Arial"/>
              <a:cs typeface="Arial"/>
              <a:sym typeface="Arial"/>
            </a:endParaRPr>
          </a:p>
          <a:p>
            <a:pPr algn="ctr"/>
            <a:r>
              <a:rPr lang="en-IN" sz="1600" dirty="0">
                <a:solidFill>
                  <a:schemeClr val="bg1"/>
                </a:solidFill>
              </a:rPr>
              <a:t>Technology Selection &amp; Tooling</a:t>
            </a:r>
            <a:endParaRPr lang="en-US" sz="1600" b="0" i="0" u="none" strike="noStrike" cap="none" dirty="0">
              <a:solidFill>
                <a:schemeClr val="lt1"/>
              </a:solidFill>
              <a:latin typeface="Arial"/>
              <a:ea typeface="Arial"/>
              <a:cs typeface="Arial"/>
              <a:sym typeface="Arial"/>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B863-00DA-F21D-DF83-E4C7FC282934}"/>
              </a:ext>
            </a:extLst>
          </p:cNvPr>
          <p:cNvSpPr>
            <a:spLocks noGrp="1"/>
          </p:cNvSpPr>
          <p:nvPr>
            <p:ph type="title"/>
          </p:nvPr>
        </p:nvSpPr>
        <p:spPr/>
        <p:txBody>
          <a:bodyPr/>
          <a:lstStyle/>
          <a:p>
            <a:r>
              <a:rPr lang="en-IN" dirty="0"/>
              <a:t>Why Finetuning?</a:t>
            </a:r>
          </a:p>
        </p:txBody>
      </p:sp>
      <p:sp>
        <p:nvSpPr>
          <p:cNvPr id="7" name="Rectangle 4">
            <a:extLst>
              <a:ext uri="{FF2B5EF4-FFF2-40B4-BE49-F238E27FC236}">
                <a16:creationId xmlns:a16="http://schemas.microsoft.com/office/drawing/2014/main" id="{A215F3BD-5E38-7A36-35AD-3233E403B0DD}"/>
              </a:ext>
            </a:extLst>
          </p:cNvPr>
          <p:cNvSpPr>
            <a:spLocks noGrp="1" noChangeArrowheads="1"/>
          </p:cNvSpPr>
          <p:nvPr>
            <p:ph type="body" idx="1"/>
          </p:nvPr>
        </p:nvSpPr>
        <p:spPr bwMode="auto">
          <a:xfrm>
            <a:off x="812800" y="1111376"/>
            <a:ext cx="562125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Fine-tuning a Large Language Model (LLM) is essential in the context of this study because</a:t>
            </a:r>
            <a:r>
              <a:rPr lang="en-US" altLang="en-US" sz="1800"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general-purpose models like GPT or BERT are not specifically trained to handle the nuanced, high-stakes</a:t>
            </a:r>
            <a:r>
              <a:rPr lang="en-US" altLang="en-US" sz="1800"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nature of medical conversations. The paper introduces </a:t>
            </a:r>
            <a:r>
              <a:rPr kumimoji="0" lang="en-US" altLang="en-US" sz="1800" b="0" i="1" u="none" strike="noStrike" cap="none" normalizeH="0" baseline="0" dirty="0">
                <a:ln>
                  <a:noFill/>
                </a:ln>
                <a:solidFill>
                  <a:schemeClr val="tx1"/>
                </a:solidFill>
                <a:effectLst/>
                <a:latin typeface="Arial" panose="020B0604020202020204" pitchFamily="34" charset="0"/>
              </a:rPr>
              <a:t>MediTalk300</a:t>
            </a:r>
            <a:r>
              <a:rPr kumimoji="0" lang="en-US" altLang="en-US" sz="1800" b="0" i="0" u="none" strike="noStrike" cap="none" normalizeH="0" baseline="0" dirty="0">
                <a:ln>
                  <a:noFill/>
                </a:ln>
                <a:solidFill>
                  <a:schemeClr val="tx1"/>
                </a:solidFill>
                <a:effectLst/>
                <a:latin typeface="Arial" panose="020B0604020202020204" pitchFamily="34" charset="0"/>
              </a:rPr>
              <a:t>, a fine-tuned version of the Mistral 7B model, tailored using domain-specific dialogue data covering 300+ commonly occurring diseases in India. This fine-tuning allows the model to maintain semantic coherence, understand medical terminology and provide contextually accurate and relevant responses—capabilities that generic LLMs lack. Such precision is vital for delivering reliable healthcare advice, especially in rural areas where professional</a:t>
            </a:r>
            <a:r>
              <a:rPr lang="en-US" altLang="en-US" sz="1800"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assistance is limited and immediate, accurate responses can significantly impact outcomes.</a:t>
            </a:r>
          </a:p>
        </p:txBody>
      </p:sp>
      <p:pic>
        <p:nvPicPr>
          <p:cNvPr id="9" name="Picture 8">
            <a:extLst>
              <a:ext uri="{FF2B5EF4-FFF2-40B4-BE49-F238E27FC236}">
                <a16:creationId xmlns:a16="http://schemas.microsoft.com/office/drawing/2014/main" id="{85FA8C2A-6368-DB9E-198E-B29165CEC771}"/>
              </a:ext>
            </a:extLst>
          </p:cNvPr>
          <p:cNvPicPr>
            <a:picLocks noChangeAspect="1"/>
          </p:cNvPicPr>
          <p:nvPr/>
        </p:nvPicPr>
        <p:blipFill>
          <a:blip r:embed="rId2"/>
          <a:stretch>
            <a:fillRect/>
          </a:stretch>
        </p:blipFill>
        <p:spPr>
          <a:xfrm>
            <a:off x="6588627" y="1684198"/>
            <a:ext cx="4892174" cy="3261449"/>
          </a:xfrm>
          <a:prstGeom prst="rect">
            <a:avLst/>
          </a:prstGeom>
        </p:spPr>
      </p:pic>
    </p:spTree>
    <p:extLst>
      <p:ext uri="{BB962C8B-B14F-4D97-AF65-F5344CB8AC3E}">
        <p14:creationId xmlns:p14="http://schemas.microsoft.com/office/powerpoint/2010/main" val="3855205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E8FD6-39C6-35A3-0591-6C7F58FFE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73A1E-9084-0AE5-BCB3-5F05D93783CB}"/>
              </a:ext>
            </a:extLst>
          </p:cNvPr>
          <p:cNvSpPr>
            <a:spLocks noGrp="1"/>
          </p:cNvSpPr>
          <p:nvPr>
            <p:ph type="title"/>
          </p:nvPr>
        </p:nvSpPr>
        <p:spPr/>
        <p:txBody>
          <a:bodyPr/>
          <a:lstStyle/>
          <a:p>
            <a:r>
              <a:rPr lang="en-IN" dirty="0"/>
              <a:t>How Finetuning?</a:t>
            </a:r>
          </a:p>
        </p:txBody>
      </p:sp>
      <p:sp>
        <p:nvSpPr>
          <p:cNvPr id="4" name="Rectangle 2">
            <a:extLst>
              <a:ext uri="{FF2B5EF4-FFF2-40B4-BE49-F238E27FC236}">
                <a16:creationId xmlns:a16="http://schemas.microsoft.com/office/drawing/2014/main" id="{641891DF-B400-E593-CFA0-2E6872593116}"/>
              </a:ext>
            </a:extLst>
          </p:cNvPr>
          <p:cNvSpPr>
            <a:spLocks noGrp="1" noChangeArrowheads="1"/>
          </p:cNvSpPr>
          <p:nvPr>
            <p:ph type="body" idx="1"/>
          </p:nvPr>
        </p:nvSpPr>
        <p:spPr bwMode="auto">
          <a:xfrm>
            <a:off x="812800" y="1474271"/>
            <a:ext cx="1023481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What is Fine-Tuning?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Fine-tuning is the process of taking a pre-trained machine learning model- usually trained on a large and general dataset and adapting it to perform well on a specific task or domain by training it further on a smaller, task- specific dataset. This allows the model to retain its general knowledge while learning specialized patters relevant to the new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chemeClr val="tx1"/>
                </a:solidFill>
                <a:latin typeface="Cambria" panose="02040503050406030204" pitchFamily="18" charset="0"/>
                <a:ea typeface="Cambria" panose="02040503050406030204" pitchFamily="18" charset="0"/>
              </a:rPr>
              <a:t>Steps involved in Fine-Tuning </a:t>
            </a:r>
          </a:p>
          <a:p>
            <a:pPr marR="0" lvl="0" indent="-457200" algn="l" defTabSz="914400" rtl="0" eaLnBrk="0" fontAlgn="base" latinLnBrk="0" hangingPunct="0">
              <a:lnSpc>
                <a:spcPct val="200000"/>
              </a:lnSpc>
              <a:spcBef>
                <a:spcPct val="0"/>
              </a:spcBef>
              <a:spcAft>
                <a:spcPct val="0"/>
              </a:spcAft>
              <a:buClrTx/>
              <a:buSzTx/>
              <a:buFontTx/>
              <a:buAutoNum type="arabicPeriod"/>
              <a:tabLst/>
            </a:pPr>
            <a:r>
              <a:rPr lang="en-US" altLang="en-US" sz="2000" dirty="0">
                <a:solidFill>
                  <a:schemeClr val="tx1"/>
                </a:solidFill>
                <a:latin typeface="Cambria" panose="02040503050406030204" pitchFamily="18" charset="0"/>
                <a:ea typeface="Cambria" panose="02040503050406030204" pitchFamily="18" charset="0"/>
              </a:rPr>
              <a:t>Dataset Creation And Preparation </a:t>
            </a:r>
          </a:p>
          <a:p>
            <a:pPr marR="0" lvl="0" indent="-457200" algn="l" defTabSz="914400" rtl="0" eaLnBrk="0" fontAlgn="base" latinLnBrk="0" hangingPunct="0">
              <a:lnSpc>
                <a:spcPct val="200000"/>
              </a:lnSpc>
              <a:spcBef>
                <a:spcPct val="0"/>
              </a:spcBef>
              <a:spcAft>
                <a:spcPct val="0"/>
              </a:spcAft>
              <a:buClrTx/>
              <a:buSzTx/>
              <a:buFontTx/>
              <a:buAutoNum type="arabicPeriod"/>
              <a:tabLst/>
            </a:pPr>
            <a:r>
              <a:rPr lang="en-US" altLang="en-US" sz="2000" dirty="0">
                <a:solidFill>
                  <a:schemeClr val="tx1"/>
                </a:solidFill>
                <a:latin typeface="Cambria" panose="02040503050406030204" pitchFamily="18" charset="0"/>
                <a:ea typeface="Cambria" panose="02040503050406030204" pitchFamily="18" charset="0"/>
              </a:rPr>
              <a:t>Preprocessing and Formatting </a:t>
            </a:r>
          </a:p>
          <a:p>
            <a:pPr marR="0" lvl="0" indent="-457200" algn="l" defTabSz="914400" rtl="0" eaLnBrk="0" fontAlgn="base" latinLnBrk="0" hangingPunct="0">
              <a:lnSpc>
                <a:spcPct val="200000"/>
              </a:lnSpc>
              <a:spcBef>
                <a:spcPct val="0"/>
              </a:spcBef>
              <a:spcAft>
                <a:spcPct val="0"/>
              </a:spcAft>
              <a:buClrTx/>
              <a:buSzTx/>
              <a:buFontTx/>
              <a:buAutoNum type="arabicPeriod"/>
              <a:tabLst/>
            </a:pPr>
            <a:r>
              <a:rPr lang="en-US" altLang="en-US" sz="2000" dirty="0">
                <a:solidFill>
                  <a:schemeClr val="tx1"/>
                </a:solidFill>
                <a:latin typeface="Cambria" panose="02040503050406030204" pitchFamily="18" charset="0"/>
                <a:ea typeface="Cambria" panose="02040503050406030204" pitchFamily="18" charset="0"/>
              </a:rPr>
              <a:t>Fine-Tuning Techniques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B4C02590-AF91-313F-5812-B3D69E0627E3}"/>
              </a:ext>
            </a:extLst>
          </p:cNvPr>
          <p:cNvPicPr>
            <a:picLocks noChangeAspect="1"/>
          </p:cNvPicPr>
          <p:nvPr/>
        </p:nvPicPr>
        <p:blipFill>
          <a:blip r:embed="rId2"/>
          <a:stretch>
            <a:fillRect/>
          </a:stretch>
        </p:blipFill>
        <p:spPr>
          <a:xfrm>
            <a:off x="5879496" y="3429000"/>
            <a:ext cx="5499704" cy="2350164"/>
          </a:xfrm>
          <a:prstGeom prst="rect">
            <a:avLst/>
          </a:prstGeom>
        </p:spPr>
      </p:pic>
    </p:spTree>
    <p:extLst>
      <p:ext uri="{BB962C8B-B14F-4D97-AF65-F5344CB8AC3E}">
        <p14:creationId xmlns:p14="http://schemas.microsoft.com/office/powerpoint/2010/main" val="406564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BB7F-0A50-2A77-A9E5-04E2E9EAD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1EE1E-121F-8B55-1109-A155DB519F78}"/>
              </a:ext>
            </a:extLst>
          </p:cNvPr>
          <p:cNvSpPr>
            <a:spLocks noGrp="1"/>
          </p:cNvSpPr>
          <p:nvPr>
            <p:ph type="title"/>
          </p:nvPr>
        </p:nvSpPr>
        <p:spPr/>
        <p:txBody>
          <a:bodyPr/>
          <a:lstStyle/>
          <a:p>
            <a:r>
              <a:rPr lang="en-IN" dirty="0"/>
              <a:t>Dataset Creation and Preparation </a:t>
            </a:r>
          </a:p>
        </p:txBody>
      </p:sp>
      <p:sp>
        <p:nvSpPr>
          <p:cNvPr id="4" name="Rectangle 2">
            <a:extLst>
              <a:ext uri="{FF2B5EF4-FFF2-40B4-BE49-F238E27FC236}">
                <a16:creationId xmlns:a16="http://schemas.microsoft.com/office/drawing/2014/main" id="{275C3666-D3E6-B940-37E4-1D0E58C5659D}"/>
              </a:ext>
            </a:extLst>
          </p:cNvPr>
          <p:cNvSpPr>
            <a:spLocks noGrp="1" noChangeArrowheads="1"/>
          </p:cNvSpPr>
          <p:nvPr>
            <p:ph type="body" idx="1"/>
          </p:nvPr>
        </p:nvSpPr>
        <p:spPr bwMode="auto">
          <a:xfrm>
            <a:off x="812800" y="1391666"/>
            <a:ext cx="6550526"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eaLnBrk="0" fontAlgn="base" hangingPunct="0">
              <a:lnSpc>
                <a:spcPct val="150000"/>
              </a:lnSpc>
              <a:spcBef>
                <a:spcPct val="0"/>
              </a:spcBef>
              <a:spcAft>
                <a:spcPct val="0"/>
              </a:spcAft>
              <a:buClrTx/>
              <a:buSzTx/>
              <a:buNone/>
            </a:pPr>
            <a:r>
              <a:rPr lang="en-US" sz="1400" dirty="0">
                <a:latin typeface="Cambria" panose="02040503050406030204" pitchFamily="18" charset="0"/>
                <a:ea typeface="Cambria" panose="02040503050406030204" pitchFamily="18" charset="0"/>
              </a:rPr>
              <a:t>The fine-tuning process began with the construction of a domain-specific dataset called </a:t>
            </a:r>
            <a:r>
              <a:rPr lang="en-US" sz="1400" i="1" dirty="0">
                <a:latin typeface="Cambria" panose="02040503050406030204" pitchFamily="18" charset="0"/>
                <a:ea typeface="Cambria" panose="02040503050406030204" pitchFamily="18" charset="0"/>
              </a:rPr>
              <a:t>MediTalk300</a:t>
            </a:r>
            <a:r>
              <a:rPr lang="en-US" sz="1400" dirty="0">
                <a:latin typeface="Cambria" panose="02040503050406030204" pitchFamily="18" charset="0"/>
                <a:ea typeface="Cambria" panose="02040503050406030204" pitchFamily="18" charset="0"/>
              </a:rPr>
              <a:t>, which includes 1,752 synthetic doctor-patient dialogue pairs focused on 300+ commonly occurring diseases in India. Since publicly available medical dialogue datasets in conversational format were scarce, the authors generated this dataset using Gemini AI and formatted it in ShareGPT style. Each conversation was designed to simulate realistic medical interactions, containing questions, diagnostic guidance, and treatment suggestions for diseases such as malaria, diabetes, TB, and depression. This ensured that the model could learn context-aware, semantically rich exchanges typical of healthcare consultations.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410179E-0BE5-54E2-B163-1A716DC59ED0}"/>
              </a:ext>
            </a:extLst>
          </p:cNvPr>
          <p:cNvPicPr>
            <a:picLocks noChangeAspect="1"/>
          </p:cNvPicPr>
          <p:nvPr/>
        </p:nvPicPr>
        <p:blipFill>
          <a:blip r:embed="rId2"/>
          <a:stretch>
            <a:fillRect/>
          </a:stretch>
        </p:blipFill>
        <p:spPr>
          <a:xfrm>
            <a:off x="7612612" y="1391666"/>
            <a:ext cx="3868188" cy="3894340"/>
          </a:xfrm>
          <a:prstGeom prst="rect">
            <a:avLst/>
          </a:prstGeom>
        </p:spPr>
      </p:pic>
    </p:spTree>
    <p:extLst>
      <p:ext uri="{BB962C8B-B14F-4D97-AF65-F5344CB8AC3E}">
        <p14:creationId xmlns:p14="http://schemas.microsoft.com/office/powerpoint/2010/main" val="86036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53E3B-64BA-9D47-1EC1-1B1695861E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A9F27-F351-7101-6340-F9BFBB92BAB4}"/>
              </a:ext>
            </a:extLst>
          </p:cNvPr>
          <p:cNvSpPr>
            <a:spLocks noGrp="1"/>
          </p:cNvSpPr>
          <p:nvPr>
            <p:ph type="title"/>
          </p:nvPr>
        </p:nvSpPr>
        <p:spPr/>
        <p:txBody>
          <a:bodyPr/>
          <a:lstStyle/>
          <a:p>
            <a:r>
              <a:rPr lang="en-IN" dirty="0"/>
              <a:t>Preprocessing and Formatting</a:t>
            </a:r>
          </a:p>
        </p:txBody>
      </p:sp>
      <p:sp>
        <p:nvSpPr>
          <p:cNvPr id="6" name="Rectangle 2">
            <a:extLst>
              <a:ext uri="{FF2B5EF4-FFF2-40B4-BE49-F238E27FC236}">
                <a16:creationId xmlns:a16="http://schemas.microsoft.com/office/drawing/2014/main" id="{A3D8673E-0FE8-9AD3-7FB7-9B1812CA2428}"/>
              </a:ext>
            </a:extLst>
          </p:cNvPr>
          <p:cNvSpPr>
            <a:spLocks noGrp="1" noChangeArrowheads="1"/>
          </p:cNvSpPr>
          <p:nvPr>
            <p:ph type="body" idx="1"/>
          </p:nvPr>
        </p:nvSpPr>
        <p:spPr bwMode="auto">
          <a:xfrm>
            <a:off x="812801" y="1217119"/>
            <a:ext cx="483154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Before fine-tuning, the dataset underwent several preprocessing steps to</a:t>
            </a:r>
            <a:r>
              <a:rPr lang="en-US" altLang="en-US" sz="1800" dirty="0">
                <a:solidFill>
                  <a:schemeClr val="tx1"/>
                </a:solidFill>
                <a:latin typeface="Cambria" panose="02040503050406030204" pitchFamily="18" charset="0"/>
                <a:ea typeface="Cambria" panose="02040503050406030204" pitchFamily="18" charset="0"/>
              </a:rPr>
              <a:t> </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standardize it for instruction-tuned models. The initial ShareGPT-style messages</a:t>
            </a:r>
            <a:r>
              <a:rPr lang="en-US" altLang="en-US" sz="1800" dirty="0">
                <a:solidFill>
                  <a:schemeClr val="tx1"/>
                </a:solidFill>
                <a:latin typeface="Cambria" panose="02040503050406030204" pitchFamily="18" charset="0"/>
                <a:ea typeface="Cambria" panose="02040503050406030204" pitchFamily="18" charset="0"/>
              </a:rPr>
              <a:t> </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were normalized using the standardize_sharegpt() function to a schema that clearly distinguished roles (user and assistant).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This was followed by tokenization using a chat template that inserted special tokens (e.g., &lt;|begin_of_text|&gt;, &lt;|start_header_id|&gt;) to encode dialogue structure.</a:t>
            </a:r>
            <a:r>
              <a:rPr lang="en-US" altLang="en-US" sz="1800" dirty="0">
                <a:solidFill>
                  <a:schemeClr val="tx1"/>
                </a:solidFill>
                <a:latin typeface="Cambria" panose="02040503050406030204" pitchFamily="18" charset="0"/>
                <a:ea typeface="Cambria" panose="02040503050406030204" pitchFamily="18" charset="0"/>
              </a:rPr>
              <a:t> </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This formatting helped the model learn conversational flow and role-switching behavior, which is critical for multi-turn, human-like medical conversations. </a:t>
            </a:r>
          </a:p>
        </p:txBody>
      </p:sp>
      <p:pic>
        <p:nvPicPr>
          <p:cNvPr id="8" name="Picture 7">
            <a:extLst>
              <a:ext uri="{FF2B5EF4-FFF2-40B4-BE49-F238E27FC236}">
                <a16:creationId xmlns:a16="http://schemas.microsoft.com/office/drawing/2014/main" id="{195B4352-A3B0-2CE0-1A25-103B51DCC02C}"/>
              </a:ext>
            </a:extLst>
          </p:cNvPr>
          <p:cNvPicPr>
            <a:picLocks noChangeAspect="1"/>
          </p:cNvPicPr>
          <p:nvPr/>
        </p:nvPicPr>
        <p:blipFill>
          <a:blip r:embed="rId2"/>
          <a:stretch>
            <a:fillRect/>
          </a:stretch>
        </p:blipFill>
        <p:spPr>
          <a:xfrm>
            <a:off x="5644343" y="1217119"/>
            <a:ext cx="6262255" cy="4821382"/>
          </a:xfrm>
          <a:prstGeom prst="rect">
            <a:avLst/>
          </a:prstGeom>
        </p:spPr>
      </p:pic>
    </p:spTree>
    <p:extLst>
      <p:ext uri="{BB962C8B-B14F-4D97-AF65-F5344CB8AC3E}">
        <p14:creationId xmlns:p14="http://schemas.microsoft.com/office/powerpoint/2010/main" val="231863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84385-90EF-DF2D-EDFC-8051BA4295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8FCC5-8E1B-765F-1F56-BCC58E9D232F}"/>
              </a:ext>
            </a:extLst>
          </p:cNvPr>
          <p:cNvSpPr>
            <a:spLocks noGrp="1"/>
          </p:cNvSpPr>
          <p:nvPr>
            <p:ph type="title"/>
          </p:nvPr>
        </p:nvSpPr>
        <p:spPr/>
        <p:txBody>
          <a:bodyPr/>
          <a:lstStyle/>
          <a:p>
            <a:r>
              <a:rPr lang="en-IN" dirty="0"/>
              <a:t>Fine-Tuning Techniques</a:t>
            </a:r>
          </a:p>
        </p:txBody>
      </p:sp>
      <p:sp>
        <p:nvSpPr>
          <p:cNvPr id="6" name="Rectangle 2">
            <a:extLst>
              <a:ext uri="{FF2B5EF4-FFF2-40B4-BE49-F238E27FC236}">
                <a16:creationId xmlns:a16="http://schemas.microsoft.com/office/drawing/2014/main" id="{0B84F058-2E83-3106-3774-53654004EC4E}"/>
              </a:ext>
            </a:extLst>
          </p:cNvPr>
          <p:cNvSpPr>
            <a:spLocks noGrp="1" noChangeArrowheads="1"/>
          </p:cNvSpPr>
          <p:nvPr>
            <p:ph type="body" idx="1"/>
          </p:nvPr>
        </p:nvSpPr>
        <p:spPr bwMode="auto">
          <a:xfrm>
            <a:off x="812800" y="1392545"/>
            <a:ext cx="10668000" cy="407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None/>
            </a:pPr>
            <a:r>
              <a:rPr lang="en-US" sz="1600" dirty="0">
                <a:latin typeface="Cambria" panose="02040503050406030204" pitchFamily="18" charset="0"/>
                <a:ea typeface="Cambria" panose="02040503050406030204" pitchFamily="18" charset="0"/>
              </a:rPr>
              <a:t>The authors used a combination of three state-of-the-art fine-tuning strategies to adapt the Mistral 7B model efficiently while minimizing resource requirements:</a:t>
            </a:r>
          </a:p>
          <a:p>
            <a:pPr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Parameter-Efficient Fine-Tuning (PEFT):</a:t>
            </a:r>
            <a:r>
              <a:rPr lang="en-US" sz="1600" dirty="0">
                <a:latin typeface="Cambria" panose="02040503050406030204" pitchFamily="18" charset="0"/>
                <a:ea typeface="Cambria" panose="02040503050406030204" pitchFamily="18" charset="0"/>
              </a:rPr>
              <a:t> This approach updates only a small, task-specific subset of the model's parameters, while keeping most of the model frozen. It drastically reduces computational overhead and training time, making it ideal for adapting large models on limited hardware. PEFT enables the model to learn domain-specific behaviors without re-training the entire model from scratch.</a:t>
            </a:r>
          </a:p>
          <a:p>
            <a:pPr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Quantized Low-Rank Adaptation (</a:t>
            </a:r>
            <a:r>
              <a:rPr lang="en-US" sz="1600" b="1" dirty="0" err="1">
                <a:latin typeface="Cambria" panose="02040503050406030204" pitchFamily="18" charset="0"/>
                <a:ea typeface="Cambria" panose="02040503050406030204" pitchFamily="18" charset="0"/>
              </a:rPr>
              <a:t>QLoRA</a:t>
            </a:r>
            <a:r>
              <a:rPr lang="en-US" sz="1600" b="1" dirty="0">
                <a:latin typeface="Cambria" panose="02040503050406030204" pitchFamily="18" charset="0"/>
                <a:ea typeface="Cambria" panose="02040503050406030204" pitchFamily="18" charset="0"/>
              </a:rPr>
              <a:t>):</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QLoRA</a:t>
            </a:r>
            <a:r>
              <a:rPr lang="en-US" sz="1600" dirty="0">
                <a:latin typeface="Cambria" panose="02040503050406030204" pitchFamily="18" charset="0"/>
                <a:ea typeface="Cambria" panose="02040503050406030204" pitchFamily="18" charset="0"/>
              </a:rPr>
              <a:t> builds on the Low-Rank Adaptation (</a:t>
            </a:r>
            <a:r>
              <a:rPr lang="en-US" sz="1600" dirty="0" err="1">
                <a:latin typeface="Cambria" panose="02040503050406030204" pitchFamily="18" charset="0"/>
                <a:ea typeface="Cambria" panose="02040503050406030204" pitchFamily="18" charset="0"/>
              </a:rPr>
              <a:t>LoRA</a:t>
            </a:r>
            <a:r>
              <a:rPr lang="en-US" sz="1600" dirty="0">
                <a:latin typeface="Cambria" panose="02040503050406030204" pitchFamily="18" charset="0"/>
                <a:ea typeface="Cambria" panose="02040503050406030204" pitchFamily="18" charset="0"/>
              </a:rPr>
              <a:t>) method by applying 4-bit or 8-bit quantization to compress the model, significantly reducing memory usage without compromising accuracy. It works by introducing trainable low-rank matrices into specific layers, enabling fine-tuning at a much lower precision while still capturing meaningful updates.</a:t>
            </a:r>
          </a:p>
          <a:p>
            <a:pPr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Instruction Tuning:</a:t>
            </a:r>
            <a:r>
              <a:rPr lang="en-US" sz="1600" dirty="0">
                <a:latin typeface="Cambria" panose="02040503050406030204" pitchFamily="18" charset="0"/>
                <a:ea typeface="Cambria" panose="02040503050406030204" pitchFamily="18" charset="0"/>
              </a:rPr>
              <a:t> This technique involves conditioning the model to follow structured instructions for generating responses. It enhances the model’s ability to understand user intent and maintain task precision—especially crucial in high-risk domains like healthcare. Instruction tuning was used to ensure the chatbot delivers consistent and medically relevant responses by adhering to a predefined response pattern.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94759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5A1CA-1D70-5509-8D85-51D045E0B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11306E-D856-F1EA-86AF-8DC92BA87CBA}"/>
              </a:ext>
            </a:extLst>
          </p:cNvPr>
          <p:cNvSpPr>
            <a:spLocks noGrp="1"/>
          </p:cNvSpPr>
          <p:nvPr>
            <p:ph type="title"/>
          </p:nvPr>
        </p:nvSpPr>
        <p:spPr/>
        <p:txBody>
          <a:bodyPr/>
          <a:lstStyle/>
          <a:p>
            <a:r>
              <a:rPr lang="en-IN" dirty="0"/>
              <a:t>Results</a:t>
            </a:r>
          </a:p>
        </p:txBody>
      </p:sp>
      <p:pic>
        <p:nvPicPr>
          <p:cNvPr id="4" name="Picture 3">
            <a:extLst>
              <a:ext uri="{FF2B5EF4-FFF2-40B4-BE49-F238E27FC236}">
                <a16:creationId xmlns:a16="http://schemas.microsoft.com/office/drawing/2014/main" id="{12394B8B-85A3-288A-151A-206F281F8897}"/>
              </a:ext>
            </a:extLst>
          </p:cNvPr>
          <p:cNvPicPr>
            <a:picLocks noChangeAspect="1"/>
          </p:cNvPicPr>
          <p:nvPr/>
        </p:nvPicPr>
        <p:blipFill>
          <a:blip r:embed="rId2"/>
          <a:srcRect l="22977" t="17940" r="17977" b="19636"/>
          <a:stretch/>
        </p:blipFill>
        <p:spPr>
          <a:xfrm>
            <a:off x="812801" y="1457425"/>
            <a:ext cx="5474956" cy="3255891"/>
          </a:xfrm>
          <a:prstGeom prst="rect">
            <a:avLst/>
          </a:prstGeom>
        </p:spPr>
      </p:pic>
      <p:sp>
        <p:nvSpPr>
          <p:cNvPr id="9" name="Rectangle 2">
            <a:extLst>
              <a:ext uri="{FF2B5EF4-FFF2-40B4-BE49-F238E27FC236}">
                <a16:creationId xmlns:a16="http://schemas.microsoft.com/office/drawing/2014/main" id="{07BF73B8-E508-008A-3446-EA8034F2898B}"/>
              </a:ext>
            </a:extLst>
          </p:cNvPr>
          <p:cNvSpPr>
            <a:spLocks noChangeArrowheads="1"/>
          </p:cNvSpPr>
          <p:nvPr/>
        </p:nvSpPr>
        <p:spPr bwMode="auto">
          <a:xfrm>
            <a:off x="6508865" y="1457425"/>
            <a:ext cx="4971935"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evaluates the performance of MediTalk-300, a fine-tuned Mistral 7B model, against base large language models (DeepSeek-R1-Distill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LLaMA</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8B and Gemma 7B) for medical conversational AI tasks.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Results Summary:</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MediTalk-300 achieves </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higher ROUGE-2, ROUGE-L, and </a:t>
            </a:r>
            <a:r>
              <a:rPr kumimoji="0" lang="en-US" altLang="en-US"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BERTScore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compared to the base models, indicating better contextual understanding and coherence in medical dialogue generation.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DeepSeek-R1 has the highest </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ROUGE-1</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score, showing strong lexical similarity but falls short in other metrics.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Gemma 7B underperforms across all metrics, suggesting it is less effective for this specific medical AI task.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Overall, the results suggest that fine-tuning Mistral 7B (MediTalk-300) improves medical conversational AI performance, particularly in producing more coherent and semantically relevant responses.</a:t>
            </a:r>
          </a:p>
        </p:txBody>
      </p:sp>
    </p:spTree>
    <p:extLst>
      <p:ext uri="{BB962C8B-B14F-4D97-AF65-F5344CB8AC3E}">
        <p14:creationId xmlns:p14="http://schemas.microsoft.com/office/powerpoint/2010/main" val="216052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083-4D5F-65CE-B539-50889AC00FD8}"/>
              </a:ext>
            </a:extLst>
          </p:cNvPr>
          <p:cNvSpPr>
            <a:spLocks noGrp="1"/>
          </p:cNvSpPr>
          <p:nvPr>
            <p:ph type="title"/>
          </p:nvPr>
        </p:nvSpPr>
        <p:spPr/>
        <p:txBody>
          <a:bodyPr/>
          <a:lstStyle/>
          <a:p>
            <a:r>
              <a:rPr lang="en-IN" dirty="0"/>
              <a:t>Conclusion</a:t>
            </a:r>
          </a:p>
        </p:txBody>
      </p:sp>
      <p:sp>
        <p:nvSpPr>
          <p:cNvPr id="22" name="Rectangle 18">
            <a:extLst>
              <a:ext uri="{FF2B5EF4-FFF2-40B4-BE49-F238E27FC236}">
                <a16:creationId xmlns:a16="http://schemas.microsoft.com/office/drawing/2014/main" id="{FDD8ECB1-B30E-A9F3-9DD2-1E3F7B72E1A5}"/>
              </a:ext>
            </a:extLst>
          </p:cNvPr>
          <p:cNvSpPr>
            <a:spLocks noChangeArrowheads="1"/>
          </p:cNvSpPr>
          <p:nvPr/>
        </p:nvSpPr>
        <p:spPr bwMode="auto">
          <a:xfrm>
            <a:off x="812800" y="991744"/>
            <a:ext cx="678815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The AI-Assisted Telemedicine Kiosk leverages AI-driven diagnosis through a conversational LLM to provide medical guidance and support in rural India. The implementation of MediTalk-300, a fine-tuned Mistral 7B model, enables effective patient interaction via medical call and chat services, offering symptom analysis and preliminary guidance. The system demonstrates the potential of AI in delivering accessible healthcare support, with future work focusing on expanding disease coverage and integrating automated medicine dispensers for quicker access to essential medications.</a:t>
            </a:r>
          </a:p>
        </p:txBody>
      </p:sp>
      <p:pic>
        <p:nvPicPr>
          <p:cNvPr id="28" name="Picture 27">
            <a:extLst>
              <a:ext uri="{FF2B5EF4-FFF2-40B4-BE49-F238E27FC236}">
                <a16:creationId xmlns:a16="http://schemas.microsoft.com/office/drawing/2014/main" id="{EF4927DC-AF36-4AB2-CCD9-CA067C615CD5}"/>
              </a:ext>
            </a:extLst>
          </p:cNvPr>
          <p:cNvPicPr>
            <a:picLocks noChangeAspect="1"/>
          </p:cNvPicPr>
          <p:nvPr/>
        </p:nvPicPr>
        <p:blipFill>
          <a:blip r:embed="rId2"/>
          <a:stretch>
            <a:fillRect/>
          </a:stretch>
        </p:blipFill>
        <p:spPr>
          <a:xfrm>
            <a:off x="869950" y="3059175"/>
            <a:ext cx="5089979" cy="2880972"/>
          </a:xfrm>
          <a:prstGeom prst="rect">
            <a:avLst/>
          </a:prstGeom>
        </p:spPr>
      </p:pic>
      <p:pic>
        <p:nvPicPr>
          <p:cNvPr id="29" name="Picture 28">
            <a:extLst>
              <a:ext uri="{FF2B5EF4-FFF2-40B4-BE49-F238E27FC236}">
                <a16:creationId xmlns:a16="http://schemas.microsoft.com/office/drawing/2014/main" id="{298B6C92-0472-2C6A-2374-DCC7870EF923}"/>
              </a:ext>
            </a:extLst>
          </p:cNvPr>
          <p:cNvPicPr>
            <a:picLocks noChangeAspect="1"/>
          </p:cNvPicPr>
          <p:nvPr/>
        </p:nvPicPr>
        <p:blipFill>
          <a:blip r:embed="rId3"/>
          <a:stretch>
            <a:fillRect/>
          </a:stretch>
        </p:blipFill>
        <p:spPr>
          <a:xfrm>
            <a:off x="6232073" y="3059175"/>
            <a:ext cx="4757056" cy="2953187"/>
          </a:xfrm>
          <a:prstGeom prst="roundRect">
            <a:avLst/>
          </a:prstGeom>
        </p:spPr>
      </p:pic>
    </p:spTree>
    <p:extLst>
      <p:ext uri="{BB962C8B-B14F-4D97-AF65-F5344CB8AC3E}">
        <p14:creationId xmlns:p14="http://schemas.microsoft.com/office/powerpoint/2010/main" val="3072495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None/>
            </a:pPr>
            <a:r>
              <a:rPr lang="en-US" dirty="0">
                <a:latin typeface="Cambria"/>
                <a:ea typeface="Cambria"/>
                <a:cs typeface="Cambria"/>
                <a:sym typeface="Cambria"/>
              </a:rPr>
              <a:t>References (IEEE Paper format)</a:t>
            </a:r>
            <a:endParaRPr dirty="0">
              <a:latin typeface="Cambria"/>
              <a:ea typeface="Cambria"/>
              <a:cs typeface="Cambria"/>
              <a:sym typeface="Cambria"/>
            </a:endParaRPr>
          </a:p>
        </p:txBody>
      </p:sp>
      <p:sp>
        <p:nvSpPr>
          <p:cNvPr id="169" name="Google Shape;169;p24"/>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Autofit/>
          </a:bodyPr>
          <a:lstStyle/>
          <a:p>
            <a:pPr algn="just">
              <a:spcBef>
                <a:spcPts val="1200"/>
              </a:spcBef>
              <a:spcAft>
                <a:spcPts val="1200"/>
              </a:spcAft>
            </a:pPr>
            <a:r>
              <a:rPr lang="en-US" sz="1100" dirty="0">
                <a:effectLst/>
                <a:latin typeface="Times New Roman" panose="02020603050405020304" pitchFamily="18" charset="0"/>
                <a:ea typeface="Times New Roman" panose="02020603050405020304" pitchFamily="18" charset="0"/>
              </a:rPr>
              <a:t>1.[</a:t>
            </a:r>
            <a:r>
              <a:rPr lang="en-US" sz="1100" dirty="0" err="1">
                <a:effectLst/>
                <a:latin typeface="Times New Roman" panose="02020603050405020304" pitchFamily="18" charset="0"/>
                <a:ea typeface="Times New Roman" panose="02020603050405020304" pitchFamily="18" charset="0"/>
              </a:rPr>
              <a:t>Telemed</a:t>
            </a:r>
            <a:r>
              <a:rPr lang="en-US" sz="1100" dirty="0">
                <a:effectLst/>
                <a:latin typeface="Times New Roman" panose="02020603050405020304" pitchFamily="18" charset="0"/>
                <a:ea typeface="Times New Roman" panose="02020603050405020304" pitchFamily="18" charset="0"/>
              </a:rPr>
              <a:t> in </a:t>
            </a:r>
            <a:r>
              <a:rPr lang="en-US" sz="1100" dirty="0" err="1">
                <a:effectLst/>
                <a:latin typeface="Times New Roman" panose="02020603050405020304" pitchFamily="18" charset="0"/>
                <a:ea typeface="Times New Roman" panose="02020603050405020304" pitchFamily="18" charset="0"/>
              </a:rPr>
              <a:t>india</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Kesarwani</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Sidheshkumar</a:t>
            </a:r>
            <a:r>
              <a:rPr lang="en-US" sz="1100" dirty="0">
                <a:effectLst/>
                <a:latin typeface="Times New Roman" panose="02020603050405020304" pitchFamily="18" charset="0"/>
                <a:ea typeface="Times New Roman" panose="02020603050405020304" pitchFamily="18" charset="0"/>
              </a:rPr>
              <a:t> &amp; Satheesh, Subodh S. (2023). A Narrative Review on Telehealth Services Adoption in Rural Areas and Related Barriers to Telehealth in India - Technological, Regional, Cultural, and Linguistics. The Indian practitioner. 56. 13-21. </a:t>
            </a:r>
            <a:endParaRPr lang="en-IN" sz="11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n-US" sz="1100" dirty="0">
                <a:effectLst/>
                <a:latin typeface="Times New Roman" panose="02020603050405020304" pitchFamily="18" charset="0"/>
                <a:ea typeface="Times New Roman" panose="02020603050405020304" pitchFamily="18" charset="0"/>
              </a:rPr>
              <a:t>2.[</a:t>
            </a:r>
            <a:r>
              <a:rPr lang="en-US" sz="1100" dirty="0" err="1">
                <a:effectLst/>
                <a:latin typeface="Times New Roman" panose="02020603050405020304" pitchFamily="18" charset="0"/>
                <a:ea typeface="Times New Roman" panose="02020603050405020304" pitchFamily="18" charset="0"/>
              </a:rPr>
              <a:t>Teleblueprint</a:t>
            </a:r>
            <a:r>
              <a:rPr lang="en-US" sz="1100" dirty="0">
                <a:effectLst/>
                <a:latin typeface="Times New Roman" panose="02020603050405020304" pitchFamily="18" charset="0"/>
                <a:ea typeface="Times New Roman" panose="02020603050405020304" pitchFamily="18" charset="0"/>
              </a:rPr>
              <a:t>] : </a:t>
            </a:r>
            <a:r>
              <a:rPr lang="en-US" sz="1100" dirty="0" err="1">
                <a:effectLst/>
                <a:latin typeface="Times New Roman" panose="02020603050405020304" pitchFamily="18" charset="0"/>
                <a:ea typeface="Times New Roman" panose="02020603050405020304" pitchFamily="18" charset="0"/>
              </a:rPr>
              <a:t>Poonsuph</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Rattakorn</a:t>
            </a:r>
            <a:r>
              <a:rPr lang="en-US" sz="1100" dirty="0">
                <a:effectLst/>
                <a:latin typeface="Times New Roman" panose="02020603050405020304" pitchFamily="18" charset="0"/>
                <a:ea typeface="Times New Roman" panose="02020603050405020304" pitchFamily="18" charset="0"/>
              </a:rPr>
              <a:t>, The Design Blueprint for a Large-Scale Telehealth Platform, International Journal of Telemedicine and Applications, 2022, 8486508, 15 pages, 2022. </a:t>
            </a:r>
            <a:r>
              <a:rPr lang="en-US" sz="1100" u="sng" dirty="0">
                <a:solidFill>
                  <a:srgbClr val="467886"/>
                </a:solidFill>
                <a:effectLst/>
                <a:latin typeface="Times New Roman" panose="02020603050405020304" pitchFamily="18" charset="0"/>
                <a:ea typeface="Times New Roman" panose="02020603050405020304" pitchFamily="18" charset="0"/>
                <a:hlinkClick r:id="rId3"/>
              </a:rPr>
              <a:t>https://doi.org/10.1155/2022/8486508</a:t>
            </a: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n-US" sz="1100" dirty="0">
                <a:effectLst/>
                <a:latin typeface="Times New Roman" panose="02020603050405020304" pitchFamily="18" charset="0"/>
                <a:ea typeface="Times New Roman" panose="02020603050405020304" pitchFamily="18" charset="0"/>
              </a:rPr>
              <a:t>3.[</a:t>
            </a:r>
            <a:r>
              <a:rPr lang="en-US" sz="1100" dirty="0" err="1">
                <a:effectLst/>
                <a:latin typeface="Times New Roman" panose="02020603050405020304" pitchFamily="18" charset="0"/>
                <a:ea typeface="Times New Roman" panose="02020603050405020304" pitchFamily="18" charset="0"/>
              </a:rPr>
              <a:t>TelemedBot</a:t>
            </a:r>
            <a:r>
              <a:rPr lang="en-US" sz="1100" dirty="0">
                <a:effectLst/>
                <a:latin typeface="Times New Roman" panose="02020603050405020304" pitchFamily="18" charset="0"/>
                <a:ea typeface="Times New Roman" panose="02020603050405020304" pitchFamily="18" charset="0"/>
              </a:rPr>
              <a:t>]: U. Bharti, D. Bajaj, H. Batra, S. Lalit, S. Lalit and A. </a:t>
            </a:r>
            <a:r>
              <a:rPr lang="en-US" sz="1100" dirty="0" err="1">
                <a:effectLst/>
                <a:latin typeface="Times New Roman" panose="02020603050405020304" pitchFamily="18" charset="0"/>
                <a:ea typeface="Times New Roman" panose="02020603050405020304" pitchFamily="18" charset="0"/>
              </a:rPr>
              <a:t>Gangwani</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Medbot</a:t>
            </a:r>
            <a:r>
              <a:rPr lang="en-US" sz="1100" dirty="0">
                <a:effectLst/>
                <a:latin typeface="Times New Roman" panose="02020603050405020304" pitchFamily="18" charset="0"/>
                <a:ea typeface="Times New Roman" panose="02020603050405020304" pitchFamily="18" charset="0"/>
              </a:rPr>
              <a:t>: Conversational Artificial Intelligence Powered Chatbot for Delivering Tele-Health after COVID-19," 2020 5th International Conference on Communication and Electronics Systems (ICCES), Coimbatore, India, 2020, pp. 870-875, </a:t>
            </a:r>
            <a:r>
              <a:rPr lang="en-US" sz="1100" dirty="0" err="1">
                <a:effectLst/>
                <a:latin typeface="Times New Roman" panose="02020603050405020304" pitchFamily="18" charset="0"/>
                <a:ea typeface="Times New Roman" panose="02020603050405020304" pitchFamily="18" charset="0"/>
              </a:rPr>
              <a:t>doi</a:t>
            </a:r>
            <a:r>
              <a:rPr lang="en-US" sz="1100" dirty="0">
                <a:effectLst/>
                <a:latin typeface="Times New Roman" panose="02020603050405020304" pitchFamily="18" charset="0"/>
                <a:ea typeface="Times New Roman" panose="02020603050405020304" pitchFamily="18" charset="0"/>
              </a:rPr>
              <a:t>: 10.1109/ICCES48766.2020.9137944. keywords: {</a:t>
            </a:r>
            <a:r>
              <a:rPr lang="en-US" sz="1100" dirty="0" err="1">
                <a:effectLst/>
                <a:latin typeface="Times New Roman" panose="02020603050405020304" pitchFamily="18" charset="0"/>
                <a:ea typeface="Times New Roman" panose="02020603050405020304" pitchFamily="18" charset="0"/>
              </a:rPr>
              <a:t>Telehealth;chatbot;natural</a:t>
            </a:r>
            <a:r>
              <a:rPr lang="en-US" sz="1100" dirty="0">
                <a:effectLst/>
                <a:latin typeface="Times New Roman" panose="02020603050405020304" pitchFamily="18" charset="0"/>
                <a:ea typeface="Times New Roman" panose="02020603050405020304" pitchFamily="18" charset="0"/>
              </a:rPr>
              <a:t> language </a:t>
            </a:r>
            <a:r>
              <a:rPr lang="en-US" sz="1100" dirty="0" err="1">
                <a:effectLst/>
                <a:latin typeface="Times New Roman" panose="02020603050405020304" pitchFamily="18" charset="0"/>
                <a:ea typeface="Times New Roman" panose="02020603050405020304" pitchFamily="18" charset="0"/>
              </a:rPr>
              <a:t>processing;medbot;natural</a:t>
            </a:r>
            <a:r>
              <a:rPr lang="en-US" sz="1100" dirty="0">
                <a:effectLst/>
                <a:latin typeface="Times New Roman" panose="02020603050405020304" pitchFamily="18" charset="0"/>
                <a:ea typeface="Times New Roman" panose="02020603050405020304" pitchFamily="18" charset="0"/>
              </a:rPr>
              <a:t> language </a:t>
            </a:r>
            <a:r>
              <a:rPr lang="en-US" sz="1100" dirty="0" err="1">
                <a:effectLst/>
                <a:latin typeface="Times New Roman" panose="02020603050405020304" pitchFamily="18" charset="0"/>
                <a:ea typeface="Times New Roman" panose="02020603050405020304" pitchFamily="18" charset="0"/>
              </a:rPr>
              <a:t>understanding;conversational</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technology;digital</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health;voice</a:t>
            </a:r>
            <a:r>
              <a:rPr lang="en-US" sz="1100" dirty="0">
                <a:effectLst/>
                <a:latin typeface="Times New Roman" panose="02020603050405020304" pitchFamily="18" charset="0"/>
                <a:ea typeface="Times New Roman" panose="02020603050405020304" pitchFamily="18" charset="0"/>
              </a:rPr>
              <a:t> user </a:t>
            </a:r>
            <a:r>
              <a:rPr lang="en-US" sz="1100" dirty="0" err="1">
                <a:effectLst/>
                <a:latin typeface="Times New Roman" panose="02020603050405020304" pitchFamily="18" charset="0"/>
                <a:ea typeface="Times New Roman" panose="02020603050405020304" pitchFamily="18" charset="0"/>
              </a:rPr>
              <a:t>interface;conversational</a:t>
            </a:r>
            <a:r>
              <a:rPr lang="en-US" sz="1100" dirty="0">
                <a:effectLst/>
                <a:latin typeface="Times New Roman" panose="02020603050405020304" pitchFamily="18" charset="0"/>
                <a:ea typeface="Times New Roman" panose="02020603050405020304" pitchFamily="18" charset="0"/>
              </a:rPr>
              <a:t> user </a:t>
            </a:r>
            <a:r>
              <a:rPr lang="en-US" sz="1100" dirty="0" err="1">
                <a:effectLst/>
                <a:latin typeface="Times New Roman" panose="02020603050405020304" pitchFamily="18" charset="0"/>
                <a:ea typeface="Times New Roman" panose="02020603050405020304" pitchFamily="18" charset="0"/>
              </a:rPr>
              <a:t>interface;conversational</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agent;human-computer</a:t>
            </a:r>
            <a:r>
              <a:rPr lang="en-US" sz="1100" dirty="0">
                <a:effectLst/>
                <a:latin typeface="Times New Roman" panose="02020603050405020304" pitchFamily="18" charset="0"/>
                <a:ea typeface="Times New Roman" panose="02020603050405020304" pitchFamily="18" charset="0"/>
              </a:rPr>
              <a:t> interaction} </a:t>
            </a:r>
            <a:endParaRPr lang="en-IN" sz="11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n-US" sz="1100" dirty="0">
                <a:effectLst/>
                <a:latin typeface="Times New Roman" panose="02020603050405020304" pitchFamily="18" charset="0"/>
                <a:ea typeface="Times New Roman" panose="02020603050405020304" pitchFamily="18" charset="0"/>
              </a:rPr>
              <a:t>4. [Exploring primary healthcare in </a:t>
            </a:r>
            <a:r>
              <a:rPr lang="en-US" sz="1100" dirty="0" err="1">
                <a:effectLst/>
                <a:latin typeface="Times New Roman" panose="02020603050405020304" pitchFamily="18" charset="0"/>
                <a:ea typeface="Times New Roman" panose="02020603050405020304" pitchFamily="18" charset="0"/>
              </a:rPr>
              <a:t>india</a:t>
            </a:r>
            <a:r>
              <a:rPr lang="en-US" sz="1100" dirty="0">
                <a:effectLst/>
                <a:latin typeface="Times New Roman" panose="02020603050405020304" pitchFamily="18" charset="0"/>
                <a:ea typeface="Times New Roman" panose="02020603050405020304" pitchFamily="18" charset="0"/>
              </a:rPr>
              <a:t>] : Parthasarathi A, George T, </a:t>
            </a:r>
            <a:r>
              <a:rPr lang="en-US" sz="1100" dirty="0" err="1">
                <a:effectLst/>
                <a:latin typeface="Times New Roman" panose="02020603050405020304" pitchFamily="18" charset="0"/>
                <a:ea typeface="Times New Roman" panose="02020603050405020304" pitchFamily="18" charset="0"/>
              </a:rPr>
              <a:t>Kalimuth</a:t>
            </a:r>
            <a:r>
              <a:rPr lang="en-US" sz="1100" dirty="0">
                <a:effectLst/>
                <a:latin typeface="Times New Roman" panose="02020603050405020304" pitchFamily="18" charset="0"/>
                <a:ea typeface="Times New Roman" panose="02020603050405020304" pitchFamily="18" charset="0"/>
              </a:rPr>
              <a:t> MB, Jayasimha S, Kaleem Ullah M, Patil R, Nair A, Pai U, </a:t>
            </a:r>
            <a:r>
              <a:rPr lang="en-US" sz="1100" dirty="0" err="1">
                <a:effectLst/>
                <a:latin typeface="Times New Roman" panose="02020603050405020304" pitchFamily="18" charset="0"/>
                <a:ea typeface="Times New Roman" panose="02020603050405020304" pitchFamily="18" charset="0"/>
              </a:rPr>
              <a:t>Inbarani</a:t>
            </a:r>
            <a:r>
              <a:rPr lang="en-US" sz="1100" dirty="0">
                <a:effectLst/>
                <a:latin typeface="Times New Roman" panose="02020603050405020304" pitchFamily="18" charset="0"/>
                <a:ea typeface="Times New Roman" panose="02020603050405020304" pitchFamily="18" charset="0"/>
              </a:rPr>
              <a:t> E, Jacob AG, Chandy VJ, John O, </a:t>
            </a:r>
            <a:r>
              <a:rPr lang="en-US" sz="1100" dirty="0" err="1">
                <a:effectLst/>
                <a:latin typeface="Times New Roman" panose="02020603050405020304" pitchFamily="18" charset="0"/>
                <a:ea typeface="Times New Roman" panose="02020603050405020304" pitchFamily="18" charset="0"/>
              </a:rPr>
              <a:t>Sudarsanam</a:t>
            </a:r>
            <a:r>
              <a:rPr lang="en-US" sz="1100" dirty="0">
                <a:effectLst/>
                <a:latin typeface="Times New Roman" panose="02020603050405020304" pitchFamily="18" charset="0"/>
                <a:ea typeface="Times New Roman" panose="02020603050405020304" pitchFamily="18" charset="0"/>
              </a:rPr>
              <a:t> TD, Mahesh PA. Exploring the potential of telemedicine for improved primary healthcare in India: a comprehensive review. Lancet Reg Health Southeast Asia. 2024 Jun 8;27:100431. </a:t>
            </a:r>
            <a:r>
              <a:rPr lang="en-US" sz="1100" dirty="0" err="1">
                <a:effectLst/>
                <a:latin typeface="Times New Roman" panose="02020603050405020304" pitchFamily="18" charset="0"/>
                <a:ea typeface="Times New Roman" panose="02020603050405020304" pitchFamily="18" charset="0"/>
              </a:rPr>
              <a:t>doi</a:t>
            </a:r>
            <a:r>
              <a:rPr lang="en-US" sz="1100" dirty="0">
                <a:effectLst/>
                <a:latin typeface="Times New Roman" panose="02020603050405020304" pitchFamily="18" charset="0"/>
                <a:ea typeface="Times New Roman" panose="02020603050405020304" pitchFamily="18" charset="0"/>
              </a:rPr>
              <a:t>: 10.1016/j.lansea.2024.100431. PMID: 38957222; PMCID: PMC11215096.</a:t>
            </a:r>
            <a:endParaRPr lang="en-IN" sz="1100" dirty="0">
              <a:latin typeface="Times New Roman" panose="02020603050405020304" pitchFamily="18" charset="0"/>
              <a:ea typeface="Times New Roman" panose="02020603050405020304" pitchFamily="18" charset="0"/>
            </a:endParaRPr>
          </a:p>
          <a:p>
            <a:pPr algn="just">
              <a:spcBef>
                <a:spcPts val="1200"/>
              </a:spcBef>
              <a:spcAft>
                <a:spcPts val="1200"/>
              </a:spcAft>
            </a:pPr>
            <a:r>
              <a:rPr lang="en-US" sz="1100" dirty="0">
                <a:effectLst/>
                <a:latin typeface="Times New Roman" panose="02020603050405020304" pitchFamily="18" charset="0"/>
                <a:ea typeface="Times New Roman" panose="02020603050405020304" pitchFamily="18" charset="0"/>
              </a:rPr>
              <a:t>5. AI +</a:t>
            </a:r>
            <a:r>
              <a:rPr lang="en-US" sz="1100" dirty="0" err="1">
                <a:effectLst/>
                <a:latin typeface="Times New Roman" panose="02020603050405020304" pitchFamily="18" charset="0"/>
                <a:ea typeface="Times New Roman" panose="02020603050405020304" pitchFamily="18" charset="0"/>
              </a:rPr>
              <a:t>Healthcare-future:Udegbe</a:t>
            </a:r>
            <a:r>
              <a:rPr lang="en-US" sz="1100" dirty="0">
                <a:effectLst/>
                <a:latin typeface="Times New Roman" panose="02020603050405020304" pitchFamily="18" charset="0"/>
                <a:ea typeface="Times New Roman" panose="02020603050405020304" pitchFamily="18" charset="0"/>
              </a:rPr>
              <a:t>, Francisca &amp; </a:t>
            </a:r>
            <a:r>
              <a:rPr lang="en-US" sz="1100" dirty="0" err="1">
                <a:effectLst/>
                <a:latin typeface="Times New Roman" panose="02020603050405020304" pitchFamily="18" charset="0"/>
                <a:ea typeface="Times New Roman" panose="02020603050405020304" pitchFamily="18" charset="0"/>
              </a:rPr>
              <a:t>Ebulue</a:t>
            </a:r>
            <a:r>
              <a:rPr lang="en-US" sz="1100" dirty="0">
                <a:effectLst/>
                <a:latin typeface="Times New Roman" panose="02020603050405020304" pitchFamily="18" charset="0"/>
                <a:ea typeface="Times New Roman" panose="02020603050405020304" pitchFamily="18" charset="0"/>
              </a:rPr>
              <a:t>, Ogochukwu &amp; </a:t>
            </a:r>
            <a:r>
              <a:rPr lang="en-US" sz="1100" dirty="0" err="1">
                <a:effectLst/>
                <a:latin typeface="Times New Roman" panose="02020603050405020304" pitchFamily="18" charset="0"/>
                <a:ea typeface="Times New Roman" panose="02020603050405020304" pitchFamily="18" charset="0"/>
              </a:rPr>
              <a:t>Ebulue</a:t>
            </a:r>
            <a:r>
              <a:rPr lang="en-US" sz="1100" dirty="0">
                <a:effectLst/>
                <a:latin typeface="Times New Roman" panose="02020603050405020304" pitchFamily="18" charset="0"/>
                <a:ea typeface="Times New Roman" panose="02020603050405020304" pitchFamily="18" charset="0"/>
              </a:rPr>
              <a:t>, Charles &amp; </a:t>
            </a:r>
            <a:r>
              <a:rPr lang="en-US" sz="1100" dirty="0" err="1">
                <a:effectLst/>
                <a:latin typeface="Times New Roman" panose="02020603050405020304" pitchFamily="18" charset="0"/>
                <a:ea typeface="Times New Roman" panose="02020603050405020304" pitchFamily="18" charset="0"/>
              </a:rPr>
              <a:t>Ekesiobi</a:t>
            </a:r>
            <a:r>
              <a:rPr lang="en-US" sz="1100" dirty="0">
                <a:effectLst/>
                <a:latin typeface="Times New Roman" panose="02020603050405020304" pitchFamily="18" charset="0"/>
                <a:ea typeface="Times New Roman" panose="02020603050405020304" pitchFamily="18" charset="0"/>
              </a:rPr>
              <a:t>, Chukwunonso. (2024). THE ROLE OF ARTIFICIAL INTELLIGENCE IN HEALTHCARE: A SYSTEMATIC REVIEW OF APPLICATIONS AND CHALLENGES. International Medical Science Research Journal. 4. 500-508. 10.51594/imsrj.v4i4.1052.  </a:t>
            </a:r>
            <a:r>
              <a:rPr lang="en-US" sz="1100" b="1"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algn="just"/>
            <a:r>
              <a:rPr lang="en-US" sz="1100" dirty="0">
                <a:effectLst/>
                <a:latin typeface="Times New Roman" panose="02020603050405020304" pitchFamily="18" charset="0"/>
                <a:ea typeface="Times New Roman" panose="02020603050405020304" pitchFamily="18" charset="0"/>
              </a:rPr>
              <a:t>6. Sanjeevani app- Suhas, Satish &amp; Kumar, </a:t>
            </a:r>
            <a:r>
              <a:rPr lang="en-US" sz="1100" dirty="0" err="1">
                <a:effectLst/>
                <a:latin typeface="Times New Roman" panose="02020603050405020304" pitchFamily="18" charset="0"/>
                <a:ea typeface="Times New Roman" panose="02020603050405020304" pitchFamily="18" charset="0"/>
              </a:rPr>
              <a:t>ChannaveerachariNaveen</a:t>
            </a:r>
            <a:r>
              <a:rPr lang="en-US" sz="1100" dirty="0">
                <a:effectLst/>
                <a:latin typeface="Times New Roman" panose="02020603050405020304" pitchFamily="18" charset="0"/>
                <a:ea typeface="Times New Roman" panose="02020603050405020304" pitchFamily="18" charset="0"/>
              </a:rPr>
              <a:t> &amp; Bada Math, Suresh &amp; Manjunatha, Narayana. (2022). E-</a:t>
            </a:r>
            <a:r>
              <a:rPr lang="en-US" sz="1100" dirty="0" err="1">
                <a:effectLst/>
                <a:latin typeface="Times New Roman" panose="02020603050405020304" pitchFamily="18" charset="0"/>
                <a:ea typeface="Times New Roman" panose="02020603050405020304" pitchFamily="18" charset="0"/>
              </a:rPr>
              <a:t>sanjeevani</a:t>
            </a:r>
            <a:r>
              <a:rPr lang="en-US" sz="1100" dirty="0">
                <a:effectLst/>
                <a:latin typeface="Times New Roman" panose="02020603050405020304" pitchFamily="18" charset="0"/>
                <a:ea typeface="Times New Roman" panose="02020603050405020304" pitchFamily="18" charset="0"/>
              </a:rPr>
              <a:t>: A pathbreaking telemedicine </a:t>
            </a:r>
            <a:r>
              <a:rPr lang="en-US" sz="1100" dirty="0" err="1">
                <a:effectLst/>
                <a:latin typeface="Times New Roman" panose="02020603050405020304" pitchFamily="18" charset="0"/>
                <a:ea typeface="Times New Roman" panose="02020603050405020304" pitchFamily="18" charset="0"/>
              </a:rPr>
              <a:t>initiativefrom</a:t>
            </a:r>
            <a:r>
              <a:rPr lang="en-US" sz="1100" dirty="0">
                <a:effectLst/>
                <a:latin typeface="Times New Roman" panose="02020603050405020304" pitchFamily="18" charset="0"/>
                <a:ea typeface="Times New Roman" panose="02020603050405020304" pitchFamily="18" charset="0"/>
              </a:rPr>
              <a:t> India. Journal of Psychiatry Spectrum. 1. 111. 10.4103/jopsys.jopsys_8_21.</a:t>
            </a:r>
            <a:r>
              <a:rPr lang="en-US" sz="1100" b="1"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algn="just"/>
            <a:endParaRPr lang="en-US" sz="1100" dirty="0">
              <a:effectLst/>
              <a:latin typeface="Times New Roman" panose="02020603050405020304" pitchFamily="18" charset="0"/>
              <a:ea typeface="Times New Roman" panose="02020603050405020304" pitchFamily="18" charset="0"/>
            </a:endParaRPr>
          </a:p>
          <a:p>
            <a:pPr algn="just"/>
            <a:r>
              <a:rPr lang="en-US" sz="1100" dirty="0">
                <a:effectLst/>
                <a:latin typeface="Times New Roman" panose="02020603050405020304" pitchFamily="18" charset="0"/>
                <a:ea typeface="Times New Roman" panose="02020603050405020304" pitchFamily="18" charset="0"/>
              </a:rPr>
              <a:t>7. Voice assistant- </a:t>
            </a:r>
            <a:r>
              <a:rPr lang="en-US" sz="1100" dirty="0" err="1">
                <a:effectLst/>
                <a:latin typeface="Times New Roman" panose="02020603050405020304" pitchFamily="18" charset="0"/>
                <a:ea typeface="Times New Roman" panose="02020603050405020304" pitchFamily="18" charset="0"/>
              </a:rPr>
              <a:t>Chennuri</a:t>
            </a:r>
            <a:r>
              <a:rPr lang="en-US" sz="1100" dirty="0">
                <a:effectLst/>
                <a:latin typeface="Times New Roman" panose="02020603050405020304" pitchFamily="18" charset="0"/>
                <a:ea typeface="Times New Roman" panose="02020603050405020304" pitchFamily="18" charset="0"/>
              </a:rPr>
              <a:t>, Varun &amp; Rodda, Vamshi Prashanth. (2023). Development of AI-based voice assistants using Large Language Models. 10.13140/RG.2.2.20195.12321. </a:t>
            </a:r>
            <a:endParaRPr lang="en-IN" sz="1100" dirty="0">
              <a:effectLst/>
              <a:latin typeface="Times New Roman" panose="02020603050405020304" pitchFamily="18" charset="0"/>
              <a:ea typeface="Times New Roman" panose="02020603050405020304" pitchFamily="18" charset="0"/>
            </a:endParaRPr>
          </a:p>
          <a:p>
            <a:pPr algn="just"/>
            <a:endParaRPr lang="en-US" sz="1100" dirty="0">
              <a:effectLst/>
              <a:latin typeface="Times New Roman" panose="02020603050405020304" pitchFamily="18" charset="0"/>
              <a:ea typeface="Times New Roman" panose="02020603050405020304" pitchFamily="18" charset="0"/>
            </a:endParaRPr>
          </a:p>
          <a:p>
            <a:pPr algn="just"/>
            <a:endParaRPr lang="en-US" sz="1100" dirty="0">
              <a:latin typeface="Times New Roman" panose="02020603050405020304" pitchFamily="18" charset="0"/>
              <a:ea typeface="Times New Roman" panose="02020603050405020304" pitchFamily="18" charset="0"/>
            </a:endParaRPr>
          </a:p>
          <a:p>
            <a:pPr marL="0" indent="0" algn="just">
              <a:buNone/>
            </a:pPr>
            <a:endParaRPr lang="en-IN" sz="1800" dirty="0">
              <a:effectLst/>
              <a:latin typeface="Times New Roman" panose="02020603050405020304" pitchFamily="18" charset="0"/>
              <a:ea typeface="Times New Roman" panose="02020603050405020304" pitchFamily="18" charset="0"/>
            </a:endParaRPr>
          </a:p>
          <a:p>
            <a:pPr marL="76200" lvl="0" indent="0" algn="just" rtl="0">
              <a:lnSpc>
                <a:spcPct val="100000"/>
              </a:lnSpc>
              <a:spcBef>
                <a:spcPts val="480"/>
              </a:spcBef>
              <a:spcAft>
                <a:spcPts val="0"/>
              </a:spcAft>
              <a:buSzPts val="2400"/>
              <a:buNone/>
            </a:pPr>
            <a:endParaRPr sz="1600" dirty="0">
              <a:solidFill>
                <a:schemeClr val="dk1"/>
              </a:solidFill>
              <a:latin typeface="Cambria"/>
              <a:ea typeface="Cambria"/>
              <a:cs typeface="Cambria"/>
              <a:sym typeface="Cambria"/>
            </a:endParaRPr>
          </a:p>
          <a:p>
            <a:pPr marL="76200" lvl="0" indent="0" algn="just" rtl="0">
              <a:lnSpc>
                <a:spcPct val="100000"/>
              </a:lnSpc>
              <a:spcBef>
                <a:spcPts val="480"/>
              </a:spcBef>
              <a:spcAft>
                <a:spcPts val="0"/>
              </a:spcAft>
              <a:buSzPts val="2400"/>
              <a:buNone/>
            </a:pPr>
            <a:endParaRPr sz="1600" dirty="0">
              <a:solidFill>
                <a:schemeClr val="dk1"/>
              </a:solidFill>
              <a:latin typeface="Cambria"/>
              <a:ea typeface="Cambria"/>
              <a:cs typeface="Cambria"/>
              <a:sym typeface="Cambria"/>
            </a:endParaRPr>
          </a:p>
          <a:p>
            <a:pPr marL="76200" lvl="0" indent="0" algn="just" rtl="0">
              <a:lnSpc>
                <a:spcPct val="100000"/>
              </a:lnSpc>
              <a:spcBef>
                <a:spcPts val="480"/>
              </a:spcBef>
              <a:spcAft>
                <a:spcPts val="0"/>
              </a:spcAft>
              <a:buSzPts val="2400"/>
              <a:buNone/>
            </a:pPr>
            <a:endParaRPr sz="1600" dirty="0">
              <a:solidFill>
                <a:schemeClr val="dk1"/>
              </a:solidFill>
              <a:latin typeface="Cambria"/>
              <a:ea typeface="Cambria"/>
              <a:cs typeface="Cambria"/>
              <a:sym typeface="Cambria"/>
            </a:endParaRPr>
          </a:p>
          <a:p>
            <a:pPr marL="457200" lvl="0" indent="-228600" algn="just" rtl="0">
              <a:lnSpc>
                <a:spcPct val="100000"/>
              </a:lnSpc>
              <a:spcBef>
                <a:spcPts val="480"/>
              </a:spcBef>
              <a:spcAft>
                <a:spcPts val="0"/>
              </a:spcAft>
              <a:buSzPts val="2400"/>
              <a:buFont typeface="Arial"/>
              <a:buNone/>
            </a:pPr>
            <a:endParaRPr sz="1600" dirty="0">
              <a:solidFill>
                <a:schemeClr val="dk1"/>
              </a:solidFill>
              <a:latin typeface="Cambria"/>
              <a:ea typeface="Cambria"/>
              <a:cs typeface="Cambria"/>
              <a:sym typeface="Cambria"/>
            </a:endParaRPr>
          </a:p>
          <a:p>
            <a:pPr marL="457200" lvl="0" indent="-381000" algn="just" rtl="0">
              <a:lnSpc>
                <a:spcPct val="100000"/>
              </a:lnSpc>
              <a:spcBef>
                <a:spcPts val="480"/>
              </a:spcBef>
              <a:spcAft>
                <a:spcPts val="0"/>
              </a:spcAft>
              <a:buSzPts val="2400"/>
              <a:buNone/>
            </a:pPr>
            <a:endParaRPr sz="1600" dirty="0">
              <a:solidFill>
                <a:schemeClr val="dk1"/>
              </a:solidFill>
              <a:latin typeface="Cambria"/>
              <a:ea typeface="Cambria"/>
              <a:cs typeface="Cambria"/>
              <a:sym typeface="Cambria"/>
            </a:endParaRPr>
          </a:p>
          <a:p>
            <a:pPr marL="457200" lvl="0" indent="-381000" algn="just" rtl="0">
              <a:lnSpc>
                <a:spcPct val="100000"/>
              </a:lnSpc>
              <a:spcBef>
                <a:spcPts val="480"/>
              </a:spcBef>
              <a:spcAft>
                <a:spcPts val="0"/>
              </a:spcAft>
              <a:buSzPts val="2400"/>
              <a:buNone/>
            </a:pPr>
            <a:endParaRPr sz="1600" dirty="0">
              <a:solidFill>
                <a:srgbClr val="000000"/>
              </a:solidFill>
            </a:endParaRPr>
          </a:p>
          <a:p>
            <a:pPr marL="457200" lvl="0" indent="-381000" algn="just" rtl="0">
              <a:lnSpc>
                <a:spcPct val="100000"/>
              </a:lnSpc>
              <a:spcBef>
                <a:spcPts val="480"/>
              </a:spcBef>
              <a:spcAft>
                <a:spcPts val="0"/>
              </a:spcAft>
              <a:buSzPts val="2400"/>
              <a:buNone/>
            </a:pPr>
            <a:endParaRPr sz="1600" dirty="0">
              <a:solidFill>
                <a:srgbClr val="1F1F1F"/>
              </a:solidFill>
            </a:endParaRPr>
          </a:p>
          <a:p>
            <a:pPr marL="152400" lvl="0" indent="0" algn="just" rtl="0">
              <a:lnSpc>
                <a:spcPct val="100000"/>
              </a:lnSpc>
              <a:spcBef>
                <a:spcPts val="0"/>
              </a:spcBef>
              <a:spcAft>
                <a:spcPts val="0"/>
              </a:spcAft>
              <a:buSzPts val="2400"/>
              <a:buNone/>
            </a:pPr>
            <a:endParaRPr sz="1600" dirty="0">
              <a:solidFill>
                <a:srgbClr val="333333"/>
              </a:solidFill>
            </a:endParaRPr>
          </a:p>
          <a:p>
            <a:pPr marL="495300" lvl="0" indent="-190500" algn="just" rtl="0">
              <a:lnSpc>
                <a:spcPct val="100000"/>
              </a:lnSpc>
              <a:spcBef>
                <a:spcPts val="0"/>
              </a:spcBef>
              <a:spcAft>
                <a:spcPts val="0"/>
              </a:spcAft>
              <a:buSzPts val="2400"/>
              <a:buNone/>
            </a:pPr>
            <a:endParaRPr sz="1600" dirty="0">
              <a:latin typeface="Cambria"/>
              <a:ea typeface="Cambria"/>
              <a:cs typeface="Cambria"/>
              <a:sym typeface="Cambria"/>
            </a:endParaRPr>
          </a:p>
          <a:p>
            <a:pPr marL="152400" lvl="0" indent="0" algn="just" rtl="0">
              <a:lnSpc>
                <a:spcPct val="100000"/>
              </a:lnSpc>
              <a:spcBef>
                <a:spcPts val="0"/>
              </a:spcBef>
              <a:spcAft>
                <a:spcPts val="0"/>
              </a:spcAft>
              <a:buSzPts val="2400"/>
              <a:buNone/>
            </a:pPr>
            <a:endParaRPr sz="1600" dirty="0">
              <a:latin typeface="Cambria"/>
              <a:ea typeface="Cambria"/>
              <a:cs typeface="Cambria"/>
              <a:sym typeface="Cambria"/>
            </a:endParaRPr>
          </a:p>
          <a:p>
            <a:pPr marL="152400" lvl="0" indent="0" algn="just" rtl="0">
              <a:lnSpc>
                <a:spcPct val="100000"/>
              </a:lnSpc>
              <a:spcBef>
                <a:spcPts val="0"/>
              </a:spcBef>
              <a:spcAft>
                <a:spcPts val="0"/>
              </a:spcAft>
              <a:buSzPts val="2400"/>
              <a:buNone/>
            </a:pPr>
            <a:r>
              <a:rPr lang="en-US" sz="1600" dirty="0">
                <a:latin typeface="Cambria"/>
                <a:ea typeface="Cambria"/>
                <a:cs typeface="Cambria"/>
                <a:sym typeface="Cambria"/>
              </a:rPr>
              <a:t>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7365D"/>
              </a:buClr>
              <a:buSzPts val="2800"/>
              <a:buFont typeface="Verdana"/>
              <a:buNone/>
            </a:pPr>
            <a:r>
              <a:rPr lang="en-US">
                <a:latin typeface="Cambria"/>
                <a:ea typeface="Cambria"/>
                <a:cs typeface="Cambria"/>
                <a:sym typeface="Cambria"/>
              </a:rPr>
              <a:t>Content</a:t>
            </a:r>
            <a:endParaRPr>
              <a:latin typeface="Cambria"/>
              <a:ea typeface="Cambria"/>
              <a:cs typeface="Cambria"/>
              <a:sym typeface="Cambria"/>
            </a:endParaRPr>
          </a:p>
        </p:txBody>
      </p:sp>
      <p:sp>
        <p:nvSpPr>
          <p:cNvPr id="98" name="Google Shape;98;p14"/>
          <p:cNvSpPr txBox="1">
            <a:spLocks noGrp="1"/>
          </p:cNvSpPr>
          <p:nvPr>
            <p:ph type="body" idx="1"/>
          </p:nvPr>
        </p:nvSpPr>
        <p:spPr>
          <a:xfrm>
            <a:off x="812800" y="1143001"/>
            <a:ext cx="10668000" cy="3924299"/>
          </a:xfrm>
          <a:prstGeom prst="rect">
            <a:avLst/>
          </a:prstGeom>
          <a:noFill/>
          <a:ln>
            <a:noFill/>
          </a:ln>
        </p:spPr>
        <p:txBody>
          <a:bodyPr spcFirstLastPara="1" wrap="square" lIns="91425" tIns="45700" rIns="91425" bIns="45700" anchor="t" anchorCtr="0">
            <a:normAutofit/>
          </a:bodyPr>
          <a:lstStyle/>
          <a:p>
            <a:pPr marL="495300" lvl="0" indent="-342900" algn="just" rtl="0">
              <a:lnSpc>
                <a:spcPct val="200000"/>
              </a:lnSpc>
              <a:spcBef>
                <a:spcPts val="0"/>
              </a:spcBef>
              <a:spcAft>
                <a:spcPts val="0"/>
              </a:spcAft>
              <a:buSzPts val="2400"/>
              <a:buFont typeface="Noto Sans Symbols"/>
              <a:buChar char="⮚"/>
            </a:pPr>
            <a:r>
              <a:rPr lang="en-US">
                <a:latin typeface="Cambria"/>
                <a:ea typeface="Cambria"/>
                <a:cs typeface="Cambria"/>
                <a:sym typeface="Cambria"/>
              </a:rPr>
              <a:t>Problem Statement</a:t>
            </a:r>
            <a:endParaRPr/>
          </a:p>
          <a:p>
            <a:pPr marL="495300" lvl="0" indent="-342900" algn="just" rtl="0">
              <a:lnSpc>
                <a:spcPct val="200000"/>
              </a:lnSpc>
              <a:spcBef>
                <a:spcPts val="0"/>
              </a:spcBef>
              <a:spcAft>
                <a:spcPts val="0"/>
              </a:spcAft>
              <a:buSzPts val="2400"/>
              <a:buFont typeface="Noto Sans Symbols"/>
              <a:buChar char="⮚"/>
            </a:pPr>
            <a:r>
              <a:rPr lang="en-US">
                <a:latin typeface="Cambria"/>
                <a:ea typeface="Cambria"/>
                <a:cs typeface="Cambria"/>
                <a:sym typeface="Cambria"/>
              </a:rPr>
              <a:t>Github Link</a:t>
            </a:r>
            <a:endParaRPr/>
          </a:p>
          <a:p>
            <a:pPr marL="495300" lvl="0" indent="-342900" algn="just" rtl="0">
              <a:lnSpc>
                <a:spcPct val="200000"/>
              </a:lnSpc>
              <a:spcBef>
                <a:spcPts val="0"/>
              </a:spcBef>
              <a:spcAft>
                <a:spcPts val="0"/>
              </a:spcAft>
              <a:buSzPts val="2400"/>
              <a:buFont typeface="Noto Sans Symbols"/>
              <a:buChar char="⮚"/>
            </a:pPr>
            <a:r>
              <a:rPr lang="en-US">
                <a:latin typeface="Cambria"/>
                <a:ea typeface="Cambria"/>
                <a:cs typeface="Cambria"/>
                <a:sym typeface="Cambria"/>
              </a:rPr>
              <a:t>Analysis of Problem Statement</a:t>
            </a:r>
            <a:endParaRPr/>
          </a:p>
          <a:p>
            <a:pPr marL="495300" lvl="0" indent="-342900" algn="just" rtl="0">
              <a:lnSpc>
                <a:spcPct val="200000"/>
              </a:lnSpc>
              <a:spcBef>
                <a:spcPts val="0"/>
              </a:spcBef>
              <a:spcAft>
                <a:spcPts val="0"/>
              </a:spcAft>
              <a:buClr>
                <a:schemeClr val="dk1"/>
              </a:buClr>
              <a:buSzPts val="2400"/>
              <a:buFont typeface="Noto Sans Symbols"/>
              <a:buChar char="⮚"/>
            </a:pPr>
            <a:r>
              <a:rPr lang="en-US">
                <a:latin typeface="Cambria"/>
                <a:ea typeface="Cambria"/>
                <a:cs typeface="Cambria"/>
                <a:sym typeface="Cambria"/>
              </a:rPr>
              <a:t>Timeline of the Project</a:t>
            </a:r>
            <a:endParaRPr/>
          </a:p>
          <a:p>
            <a:pPr marL="495300" lvl="0" indent="-342900" algn="just" rtl="0">
              <a:lnSpc>
                <a:spcPct val="200000"/>
              </a:lnSpc>
              <a:spcBef>
                <a:spcPts val="0"/>
              </a:spcBef>
              <a:spcAft>
                <a:spcPts val="0"/>
              </a:spcAft>
              <a:buClr>
                <a:schemeClr val="dk1"/>
              </a:buClr>
              <a:buSzPts val="2400"/>
              <a:buFont typeface="Noto Sans Symbols"/>
              <a:buChar char="⮚"/>
            </a:pPr>
            <a:r>
              <a:rPr lang="en-US">
                <a:latin typeface="Cambria"/>
                <a:ea typeface="Cambria"/>
                <a:cs typeface="Cambria"/>
                <a:sym typeface="Cambria"/>
              </a:rPr>
              <a:t>References</a:t>
            </a:r>
            <a:endParaRPr/>
          </a:p>
          <a:p>
            <a:pPr marL="495300" lvl="0" indent="-190500" algn="just" rtl="0">
              <a:lnSpc>
                <a:spcPct val="200000"/>
              </a:lnSpc>
              <a:spcBef>
                <a:spcPts val="0"/>
              </a:spcBef>
              <a:spcAft>
                <a:spcPts val="0"/>
              </a:spcAft>
              <a:buClr>
                <a:schemeClr val="dk1"/>
              </a:buClr>
              <a:buSzPts val="2400"/>
              <a:buFont typeface="Noto Sans Symbols"/>
              <a:buNone/>
            </a:pPr>
            <a:endParaRPr>
              <a:latin typeface="Cambria"/>
              <a:ea typeface="Cambria"/>
              <a:cs typeface="Cambria"/>
              <a:sym typeface="Cambria"/>
            </a:endParaRPr>
          </a:p>
          <a:p>
            <a:pPr marL="495300" lvl="0" indent="-190500" algn="just" rtl="0">
              <a:lnSpc>
                <a:spcPct val="200000"/>
              </a:lnSpc>
              <a:spcBef>
                <a:spcPts val="0"/>
              </a:spcBef>
              <a:spcAft>
                <a:spcPts val="0"/>
              </a:spcAft>
              <a:buClr>
                <a:schemeClr val="dk1"/>
              </a:buClr>
              <a:buSzPts val="2400"/>
              <a:buFont typeface="Noto Sans Symbols"/>
              <a:buNone/>
            </a:pPr>
            <a:endParaRPr>
              <a:latin typeface="Cambria"/>
              <a:ea typeface="Cambria"/>
              <a:cs typeface="Cambria"/>
              <a:sym typeface="Cambria"/>
            </a:endParaRPr>
          </a:p>
        </p:txBody>
      </p:sp>
      <p:pic>
        <p:nvPicPr>
          <p:cNvPr id="3" name="Picture 2">
            <a:extLst>
              <a:ext uri="{FF2B5EF4-FFF2-40B4-BE49-F238E27FC236}">
                <a16:creationId xmlns:a16="http://schemas.microsoft.com/office/drawing/2014/main" id="{016A87EF-7558-7AEF-A833-3E68F474B1B5}"/>
              </a:ext>
            </a:extLst>
          </p:cNvPr>
          <p:cNvPicPr>
            <a:picLocks noChangeAspect="1"/>
          </p:cNvPicPr>
          <p:nvPr/>
        </p:nvPicPr>
        <p:blipFill>
          <a:blip r:embed="rId3"/>
          <a:stretch>
            <a:fillRect/>
          </a:stretch>
        </p:blipFill>
        <p:spPr>
          <a:xfrm>
            <a:off x="8566151" y="1971675"/>
            <a:ext cx="2914649" cy="2914649"/>
          </a:xfrm>
          <a:prstGeom prst="rect">
            <a:avLst/>
          </a:prstGeom>
        </p:spPr>
      </p:pic>
      <p:pic>
        <p:nvPicPr>
          <p:cNvPr id="5" name="Picture 4">
            <a:extLst>
              <a:ext uri="{FF2B5EF4-FFF2-40B4-BE49-F238E27FC236}">
                <a16:creationId xmlns:a16="http://schemas.microsoft.com/office/drawing/2014/main" id="{6BCBF588-9620-CD1A-ECE8-42ECCF8F3F39}"/>
              </a:ext>
            </a:extLst>
          </p:cNvPr>
          <p:cNvPicPr>
            <a:picLocks noChangeAspect="1"/>
          </p:cNvPicPr>
          <p:nvPr/>
        </p:nvPicPr>
        <p:blipFill>
          <a:blip r:embed="rId4"/>
          <a:stretch>
            <a:fillRect/>
          </a:stretch>
        </p:blipFill>
        <p:spPr>
          <a:xfrm>
            <a:off x="5524499" y="1971675"/>
            <a:ext cx="2914649" cy="291464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2701C-BB4F-EEC6-9FB5-6E1114078F1D}"/>
              </a:ext>
            </a:extLst>
          </p:cNvPr>
          <p:cNvSpPr>
            <a:spLocks noGrp="1"/>
          </p:cNvSpPr>
          <p:nvPr>
            <p:ph type="title"/>
          </p:nvPr>
        </p:nvSpPr>
        <p:spPr/>
        <p:txBody>
          <a:bodyPr/>
          <a:lstStyle/>
          <a:p>
            <a:r>
              <a:rPr lang="en-US" dirty="0">
                <a:latin typeface="Cambria"/>
                <a:ea typeface="Cambria"/>
                <a:cs typeface="Cambria"/>
                <a:sym typeface="Cambria"/>
              </a:rPr>
              <a:t>References (IEEE Paper format)</a:t>
            </a:r>
            <a:endParaRPr lang="en-IN" dirty="0"/>
          </a:p>
        </p:txBody>
      </p:sp>
      <p:sp>
        <p:nvSpPr>
          <p:cNvPr id="3" name="Text Placeholder 2">
            <a:extLst>
              <a:ext uri="{FF2B5EF4-FFF2-40B4-BE49-F238E27FC236}">
                <a16:creationId xmlns:a16="http://schemas.microsoft.com/office/drawing/2014/main" id="{C65EEC52-6C29-3C6D-BA74-91B49B748940}"/>
              </a:ext>
            </a:extLst>
          </p:cNvPr>
          <p:cNvSpPr>
            <a:spLocks noGrp="1"/>
          </p:cNvSpPr>
          <p:nvPr>
            <p:ph type="body" idx="1"/>
          </p:nvPr>
        </p:nvSpPr>
        <p:spPr/>
        <p:txBody>
          <a:bodyPr>
            <a:noAutofit/>
          </a:bodyPr>
          <a:lstStyle/>
          <a:p>
            <a:pPr marL="76200" indent="0" algn="just">
              <a:buNone/>
            </a:pPr>
            <a:r>
              <a:rPr lang="en-US" sz="1100" dirty="0">
                <a:effectLst/>
                <a:latin typeface="Times New Roman" panose="02020603050405020304" pitchFamily="18" charset="0"/>
                <a:ea typeface="Times New Roman" panose="02020603050405020304" pitchFamily="18" charset="0"/>
              </a:rPr>
              <a:t>8.NLP in Healthcare- The Growing Impact of Natural Language Processing in Healthcare and Public Health</a:t>
            </a:r>
            <a:r>
              <a:rPr lang="en-IN" sz="1100" dirty="0">
                <a:latin typeface="Times New Roman" panose="02020603050405020304" pitchFamily="18" charset="0"/>
                <a:ea typeface="Times New Roman" panose="02020603050405020304" pitchFamily="18" charset="0"/>
              </a:rPr>
              <a:t> </a:t>
            </a:r>
            <a:r>
              <a:rPr lang="en-US" sz="1100" dirty="0">
                <a:effectLst/>
                <a:latin typeface="Times New Roman" panose="02020603050405020304" pitchFamily="18" charset="0"/>
                <a:ea typeface="Times New Roman" panose="02020603050405020304" pitchFamily="18" charset="0"/>
              </a:rPr>
              <a:t>Aadit </a:t>
            </a:r>
            <a:r>
              <a:rPr lang="en-US" sz="1100" dirty="0" err="1">
                <a:effectLst/>
                <a:latin typeface="Times New Roman" panose="02020603050405020304" pitchFamily="18" charset="0"/>
                <a:ea typeface="Times New Roman" panose="02020603050405020304" pitchFamily="18" charset="0"/>
              </a:rPr>
              <a:t>Jerfy</a:t>
            </a:r>
            <a:r>
              <a:rPr lang="en-US" sz="1100" dirty="0">
                <a:effectLst/>
                <a:latin typeface="Times New Roman" panose="02020603050405020304" pitchFamily="18" charset="0"/>
                <a:ea typeface="Times New Roman" panose="02020603050405020304" pitchFamily="18" charset="0"/>
              </a:rPr>
              <a:t>, Owen Selden, and Rajesh </a:t>
            </a:r>
            <a:r>
              <a:rPr lang="en-US" sz="1100" dirty="0" err="1">
                <a:effectLst/>
                <a:latin typeface="Times New Roman" panose="02020603050405020304" pitchFamily="18" charset="0"/>
                <a:ea typeface="Times New Roman" panose="02020603050405020304" pitchFamily="18" charset="0"/>
              </a:rPr>
              <a:t>Balkrishnan</a:t>
            </a:r>
            <a:endParaRPr lang="en-US" sz="1100" dirty="0">
              <a:effectLst/>
              <a:latin typeface="Times New Roman" panose="02020603050405020304" pitchFamily="18" charset="0"/>
              <a:ea typeface="Times New Roman" panose="02020603050405020304" pitchFamily="18" charset="0"/>
            </a:endParaRPr>
          </a:p>
          <a:p>
            <a:pPr marL="76200" indent="0" algn="just">
              <a:buNone/>
            </a:pPr>
            <a:endParaRPr lang="en-IN" sz="1100" dirty="0">
              <a:effectLst/>
              <a:latin typeface="Times New Roman" panose="02020603050405020304" pitchFamily="18" charset="0"/>
              <a:ea typeface="Times New Roman" panose="02020603050405020304" pitchFamily="18" charset="0"/>
            </a:endParaRPr>
          </a:p>
          <a:p>
            <a:pPr marL="76200" indent="0" algn="just">
              <a:buNone/>
            </a:pPr>
            <a:r>
              <a:rPr lang="en-US" sz="1100" dirty="0">
                <a:effectLst/>
                <a:latin typeface="Times New Roman" panose="02020603050405020304" pitchFamily="18" charset="0"/>
                <a:ea typeface="Times New Roman" panose="02020603050405020304" pitchFamily="18" charset="0"/>
              </a:rPr>
              <a:t>9.OpenCV- 1. </a:t>
            </a:r>
            <a:r>
              <a:rPr lang="en-US" sz="1100" dirty="0" err="1">
                <a:effectLst/>
                <a:latin typeface="Times New Roman" panose="02020603050405020304" pitchFamily="18" charset="0"/>
                <a:ea typeface="Times New Roman" panose="02020603050405020304" pitchFamily="18" charset="0"/>
              </a:rPr>
              <a:t>Zebari</a:t>
            </a:r>
            <a:r>
              <a:rPr lang="en-US" sz="1100" dirty="0">
                <a:effectLst/>
                <a:latin typeface="Times New Roman" panose="02020603050405020304" pitchFamily="18" charset="0"/>
                <a:ea typeface="Times New Roman" panose="02020603050405020304" pitchFamily="18" charset="0"/>
              </a:rPr>
              <a:t>, Ramadan &amp; Sallow, Amira. (2021). Face Detection and Recognition Using OpenCV. Journal of Soft Computing and Data Mining. 2. 10.30880/jscdm.2021.02.02.008.   </a:t>
            </a:r>
          </a:p>
          <a:p>
            <a:pPr marL="76200" indent="0" algn="just">
              <a:buNone/>
            </a:pPr>
            <a:endParaRPr lang="en-IN" sz="1100" dirty="0">
              <a:effectLst/>
              <a:latin typeface="Times New Roman" panose="02020603050405020304" pitchFamily="18" charset="0"/>
              <a:ea typeface="Times New Roman" panose="02020603050405020304" pitchFamily="18" charset="0"/>
            </a:endParaRPr>
          </a:p>
          <a:p>
            <a:pPr marL="76200" indent="0" algn="just">
              <a:buNone/>
            </a:pPr>
            <a:r>
              <a:rPr lang="en-US" sz="1100" dirty="0">
                <a:effectLst/>
                <a:latin typeface="Times New Roman" panose="02020603050405020304" pitchFamily="18" charset="0"/>
                <a:ea typeface="Times New Roman" panose="02020603050405020304" pitchFamily="18" charset="0"/>
              </a:rPr>
              <a:t>10.CNN - 2. </a:t>
            </a:r>
            <a:r>
              <a:rPr lang="en-US" sz="1100" dirty="0" err="1">
                <a:effectLst/>
                <a:latin typeface="Times New Roman" panose="02020603050405020304" pitchFamily="18" charset="0"/>
                <a:ea typeface="Times New Roman" panose="02020603050405020304" pitchFamily="18" charset="0"/>
              </a:rPr>
              <a:t>Barcic</a:t>
            </a:r>
            <a:r>
              <a:rPr lang="en-US" sz="1100" dirty="0">
                <a:effectLst/>
                <a:latin typeface="Times New Roman" panose="02020603050405020304" pitchFamily="18" charset="0"/>
                <a:ea typeface="Times New Roman" panose="02020603050405020304" pitchFamily="18" charset="0"/>
              </a:rPr>
              <a:t>, Ena &amp; </a:t>
            </a:r>
            <a:r>
              <a:rPr lang="en-US" sz="1100" dirty="0" err="1">
                <a:effectLst/>
                <a:latin typeface="Times New Roman" panose="02020603050405020304" pitchFamily="18" charset="0"/>
                <a:ea typeface="Times New Roman" panose="02020603050405020304" pitchFamily="18" charset="0"/>
              </a:rPr>
              <a:t>Grd</a:t>
            </a:r>
            <a:r>
              <a:rPr lang="en-US" sz="1100" dirty="0">
                <a:effectLst/>
                <a:latin typeface="Times New Roman" panose="02020603050405020304" pitchFamily="18" charset="0"/>
                <a:ea typeface="Times New Roman" panose="02020603050405020304" pitchFamily="18" charset="0"/>
              </a:rPr>
              <a:t>, Petra &amp; Tomicic, Igor. (2023). Convolutional Neural Networks for Face Recognition: A Systematic Literature Review. 10.21203/rs.3.rs-3145839/v1.  </a:t>
            </a:r>
          </a:p>
          <a:p>
            <a:pPr marL="76200" indent="0" algn="just">
              <a:buNone/>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76200" indent="0" algn="just">
              <a:buNone/>
            </a:pPr>
            <a:r>
              <a:rPr lang="en-US" sz="1100" dirty="0">
                <a:effectLst/>
                <a:latin typeface="Times New Roman" panose="02020603050405020304" pitchFamily="18" charset="0"/>
                <a:ea typeface="Times New Roman" panose="02020603050405020304" pitchFamily="18" charset="0"/>
              </a:rPr>
              <a:t>11.Research and Analysis of Facial Recognition Based on </a:t>
            </a:r>
            <a:r>
              <a:rPr lang="en-US" sz="1100" dirty="0" err="1">
                <a:effectLst/>
                <a:latin typeface="Times New Roman" panose="02020603050405020304" pitchFamily="18" charset="0"/>
                <a:ea typeface="Times New Roman" panose="02020603050405020304" pitchFamily="18" charset="0"/>
              </a:rPr>
              <a:t>FaceNet</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DeepFace</a:t>
            </a:r>
            <a:r>
              <a:rPr lang="en-US" sz="1100" dirty="0">
                <a:effectLst/>
                <a:latin typeface="Times New Roman" panose="02020603050405020304" pitchFamily="18" charset="0"/>
                <a:ea typeface="Times New Roman" panose="02020603050405020304" pitchFamily="18" charset="0"/>
              </a:rPr>
              <a:t>, and </a:t>
            </a:r>
            <a:r>
              <a:rPr lang="en-US" sz="1100" dirty="0" err="1">
                <a:effectLst/>
                <a:latin typeface="Times New Roman" panose="02020603050405020304" pitchFamily="18" charset="0"/>
                <a:ea typeface="Times New Roman" panose="02020603050405020304" pitchFamily="18" charset="0"/>
              </a:rPr>
              <a:t>OpenFace</a:t>
            </a:r>
            <a:r>
              <a:rPr lang="en-US" sz="1100" dirty="0">
                <a:effectLst/>
                <a:latin typeface="Times New Roman" panose="02020603050405020304" pitchFamily="18" charset="0"/>
                <a:ea typeface="Times New Roman" panose="02020603050405020304" pitchFamily="18" charset="0"/>
              </a:rPr>
              <a:t>- 3.Li, </a:t>
            </a:r>
            <a:r>
              <a:rPr lang="en-US" sz="1100" dirty="0" err="1">
                <a:effectLst/>
                <a:latin typeface="Times New Roman" panose="02020603050405020304" pitchFamily="18" charset="0"/>
                <a:ea typeface="Times New Roman" panose="02020603050405020304" pitchFamily="18" charset="0"/>
              </a:rPr>
              <a:t>Minghan</a:t>
            </a:r>
            <a:r>
              <a:rPr lang="en-US" sz="1100" dirty="0">
                <a:effectLst/>
                <a:latin typeface="Times New Roman" panose="02020603050405020304" pitchFamily="18" charset="0"/>
                <a:ea typeface="Times New Roman" panose="02020603050405020304" pitchFamily="18" charset="0"/>
              </a:rPr>
              <a:t>. (2025). Research and Analysis of Facial Recognition Based on </a:t>
            </a:r>
            <a:r>
              <a:rPr lang="en-US" sz="1100" dirty="0" err="1">
                <a:effectLst/>
                <a:latin typeface="Times New Roman" panose="02020603050405020304" pitchFamily="18" charset="0"/>
                <a:ea typeface="Times New Roman" panose="02020603050405020304" pitchFamily="18" charset="0"/>
              </a:rPr>
              <a:t>FaceNet</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DeepFace</a:t>
            </a:r>
            <a:r>
              <a:rPr lang="en-US" sz="1100" dirty="0">
                <a:effectLst/>
                <a:latin typeface="Times New Roman" panose="02020603050405020304" pitchFamily="18" charset="0"/>
                <a:ea typeface="Times New Roman" panose="02020603050405020304" pitchFamily="18" charset="0"/>
              </a:rPr>
              <a:t>, and </a:t>
            </a:r>
            <a:r>
              <a:rPr lang="en-US" sz="1100" dirty="0" err="1">
                <a:effectLst/>
                <a:latin typeface="Times New Roman" panose="02020603050405020304" pitchFamily="18" charset="0"/>
                <a:ea typeface="Times New Roman" panose="02020603050405020304" pitchFamily="18" charset="0"/>
              </a:rPr>
              <a:t>OpenFace</a:t>
            </a:r>
            <a:r>
              <a:rPr lang="en-US" sz="1100" dirty="0">
                <a:effectLst/>
                <a:latin typeface="Times New Roman" panose="02020603050405020304" pitchFamily="18" charset="0"/>
                <a:ea typeface="Times New Roman" panose="02020603050405020304" pitchFamily="18" charset="0"/>
              </a:rPr>
              <a:t>. ITM Web of Conferences. 70. 03009. 10.1051/</a:t>
            </a:r>
            <a:r>
              <a:rPr lang="en-US" sz="1100" dirty="0" err="1">
                <a:effectLst/>
                <a:latin typeface="Times New Roman" panose="02020603050405020304" pitchFamily="18" charset="0"/>
                <a:ea typeface="Times New Roman" panose="02020603050405020304" pitchFamily="18" charset="0"/>
              </a:rPr>
              <a:t>itmconf</a:t>
            </a:r>
            <a:r>
              <a:rPr lang="en-US" sz="1100" dirty="0">
                <a:effectLst/>
                <a:latin typeface="Times New Roman" panose="02020603050405020304" pitchFamily="18" charset="0"/>
                <a:ea typeface="Times New Roman" panose="02020603050405020304" pitchFamily="18" charset="0"/>
              </a:rPr>
              <a:t>/20257003009.</a:t>
            </a:r>
            <a:r>
              <a:rPr lang="en-US" sz="1100" b="1" dirty="0">
                <a:effectLst/>
                <a:latin typeface="Times New Roman" panose="02020603050405020304" pitchFamily="18" charset="0"/>
                <a:ea typeface="Times New Roman" panose="02020603050405020304" pitchFamily="18" charset="0"/>
              </a:rPr>
              <a:t> </a:t>
            </a:r>
          </a:p>
          <a:p>
            <a:pPr marL="76200" indent="0" algn="just">
              <a:buNone/>
            </a:pPr>
            <a:endParaRPr lang="en-IN" sz="1100" dirty="0">
              <a:effectLst/>
              <a:latin typeface="Times New Roman" panose="02020603050405020304" pitchFamily="18" charset="0"/>
              <a:ea typeface="Times New Roman" panose="02020603050405020304" pitchFamily="18" charset="0"/>
            </a:endParaRPr>
          </a:p>
          <a:p>
            <a:pPr marL="76200" indent="0" algn="just">
              <a:buNone/>
            </a:pPr>
            <a:r>
              <a:rPr lang="en-US" sz="1100" dirty="0">
                <a:effectLst/>
                <a:latin typeface="Times New Roman" panose="02020603050405020304" pitchFamily="18" charset="0"/>
                <a:ea typeface="Times New Roman" panose="02020603050405020304" pitchFamily="18" charset="0"/>
              </a:rPr>
              <a:t>12. SMS authentication for web-based applications- 1.Balilo Jr, Benedicto &amp; </a:t>
            </a:r>
            <a:r>
              <a:rPr lang="en-US" sz="1100" dirty="0" err="1">
                <a:effectLst/>
                <a:latin typeface="Times New Roman" panose="02020603050405020304" pitchFamily="18" charset="0"/>
                <a:ea typeface="Times New Roman" panose="02020603050405020304" pitchFamily="18" charset="0"/>
              </a:rPr>
              <a:t>Vibar</a:t>
            </a:r>
            <a:r>
              <a:rPr lang="en-US" sz="1100" dirty="0">
                <a:effectLst/>
                <a:latin typeface="Times New Roman" panose="02020603050405020304" pitchFamily="18" charset="0"/>
                <a:ea typeface="Times New Roman" panose="02020603050405020304" pitchFamily="18" charset="0"/>
              </a:rPr>
              <a:t>, Jayvee Christopher. (2021). Authentication Key-Exchange Using SMS for Web-Based Platforms. Journal of Computer and Communications. 09. 1-12. 10.4236/jcc.2021.98001.   </a:t>
            </a:r>
          </a:p>
          <a:p>
            <a:pPr marL="76200" indent="0" algn="just">
              <a:buNone/>
            </a:pPr>
            <a:endParaRPr lang="en-IN" sz="1100" dirty="0">
              <a:effectLst/>
              <a:latin typeface="Times New Roman" panose="02020603050405020304" pitchFamily="18" charset="0"/>
              <a:ea typeface="Times New Roman" panose="02020603050405020304" pitchFamily="18" charset="0"/>
            </a:endParaRPr>
          </a:p>
          <a:p>
            <a:pPr marL="76200" indent="0" algn="just">
              <a:buNone/>
            </a:pPr>
            <a:r>
              <a:rPr lang="en-US" sz="1100" dirty="0">
                <a:effectLst/>
                <a:latin typeface="Times New Roman" panose="02020603050405020304" pitchFamily="18" charset="0"/>
                <a:ea typeface="Times New Roman" panose="02020603050405020304" pitchFamily="18" charset="0"/>
              </a:rPr>
              <a:t>13. SMS </a:t>
            </a:r>
            <a:r>
              <a:rPr lang="en-US" sz="1100" dirty="0" err="1">
                <a:effectLst/>
                <a:latin typeface="Times New Roman" panose="02020603050405020304" pitchFamily="18" charset="0"/>
                <a:ea typeface="Times New Roman" panose="02020603050405020304" pitchFamily="18" charset="0"/>
              </a:rPr>
              <a:t>OTP:Two</a:t>
            </a:r>
            <a:r>
              <a:rPr lang="en-US" sz="1100" dirty="0">
                <a:effectLst/>
                <a:latin typeface="Times New Roman" panose="02020603050405020304" pitchFamily="18" charset="0"/>
                <a:ea typeface="Times New Roman" panose="02020603050405020304" pitchFamily="18" charset="0"/>
              </a:rPr>
              <a:t> factor authentication - Christian </a:t>
            </a:r>
            <a:r>
              <a:rPr lang="en-US" sz="1100" dirty="0" err="1">
                <a:effectLst/>
                <a:latin typeface="Times New Roman" panose="02020603050405020304" pitchFamily="18" charset="0"/>
                <a:ea typeface="Times New Roman" panose="02020603050405020304" pitchFamily="18" charset="0"/>
              </a:rPr>
              <a:t>Peeters</a:t>
            </a:r>
            <a:r>
              <a:rPr lang="en-US" sz="1100" dirty="0">
                <a:effectLst/>
                <a:latin typeface="Times New Roman" panose="02020603050405020304" pitchFamily="18" charset="0"/>
                <a:ea typeface="Times New Roman" panose="02020603050405020304" pitchFamily="18" charset="0"/>
              </a:rPr>
              <a:t>, Christopher Patton, Imani N. S. </a:t>
            </a:r>
            <a:r>
              <a:rPr lang="en-US" sz="1100" dirty="0" err="1">
                <a:effectLst/>
                <a:latin typeface="Times New Roman" panose="02020603050405020304" pitchFamily="18" charset="0"/>
                <a:ea typeface="Times New Roman" panose="02020603050405020304" pitchFamily="18" charset="0"/>
              </a:rPr>
              <a:t>Munyaka</a:t>
            </a:r>
            <a:r>
              <a:rPr lang="en-US" sz="1100" dirty="0">
                <a:effectLst/>
                <a:latin typeface="Times New Roman" panose="02020603050405020304" pitchFamily="18" charset="0"/>
                <a:ea typeface="Times New Roman" panose="02020603050405020304" pitchFamily="18" charset="0"/>
              </a:rPr>
              <a:t>, Daniel Olszewski, Thomas Shrimpton, and Patrick Traynor. 2022. SMS OTP Security (SOS): Hardening SMS-Based Two Factor Authentication. In Proceedings of the 2022 ACM on Asia Conference on Computer and Communications Security (ASIA CCS '22). Association for Computing Machinery, New York, NY, USA, 2–16. </a:t>
            </a:r>
            <a:r>
              <a:rPr lang="en-US" sz="1100" dirty="0">
                <a:effectLst/>
                <a:latin typeface="Times New Roman" panose="02020603050405020304" pitchFamily="18" charset="0"/>
                <a:ea typeface="Times New Roman" panose="02020603050405020304" pitchFamily="18" charset="0"/>
                <a:hlinkClick r:id="rId2"/>
              </a:rPr>
              <a:t>https://doi.org/10.1145/3488932.3497756</a:t>
            </a:r>
            <a:r>
              <a:rPr lang="en-US" sz="1100" dirty="0">
                <a:effectLst/>
                <a:latin typeface="Times New Roman" panose="02020603050405020304" pitchFamily="18" charset="0"/>
                <a:ea typeface="Times New Roman" panose="02020603050405020304" pitchFamily="18" charset="0"/>
              </a:rPr>
              <a:t> </a:t>
            </a:r>
          </a:p>
          <a:p>
            <a:pPr marL="76200" indent="0" algn="just">
              <a:buNone/>
            </a:pPr>
            <a:endParaRPr lang="en-US" sz="1100" dirty="0">
              <a:effectLst/>
              <a:latin typeface="Times New Roman" panose="02020603050405020304" pitchFamily="18" charset="0"/>
              <a:ea typeface="Times New Roman" panose="02020603050405020304" pitchFamily="18" charset="0"/>
            </a:endParaRPr>
          </a:p>
          <a:p>
            <a:pPr marL="76200" indent="0" algn="just">
              <a:buNone/>
            </a:pPr>
            <a:r>
              <a:rPr lang="en-US" sz="1100" dirty="0">
                <a:effectLst/>
                <a:latin typeface="Times New Roman" panose="02020603050405020304" pitchFamily="18" charset="0"/>
                <a:ea typeface="Times New Roman" panose="02020603050405020304" pitchFamily="18" charset="0"/>
              </a:rPr>
              <a:t>14. A, </a:t>
            </a:r>
            <a:r>
              <a:rPr lang="en-US" sz="1100" dirty="0" err="1">
                <a:effectLst/>
                <a:latin typeface="Times New Roman" panose="02020603050405020304" pitchFamily="18" charset="0"/>
                <a:ea typeface="Times New Roman" panose="02020603050405020304" pitchFamily="18" charset="0"/>
              </a:rPr>
              <a:t>Vinnarasu</a:t>
            </a:r>
            <a:r>
              <a:rPr lang="en-US" sz="1100" dirty="0">
                <a:effectLst/>
                <a:latin typeface="Times New Roman" panose="02020603050405020304" pitchFamily="18" charset="0"/>
                <a:ea typeface="Times New Roman" panose="02020603050405020304" pitchFamily="18" charset="0"/>
              </a:rPr>
              <a:t> &amp; Jose, Deepa. (2019). Speech to text conversion and summarization for effective understanding and documentation. International Journal of Electrical and Computer Engineering (IJECE). 9. 3642. 10.11591/ijece.v9i5.pp3642-3648.  </a:t>
            </a:r>
            <a:endParaRPr lang="en-IN" sz="1100" dirty="0">
              <a:effectLst/>
              <a:latin typeface="Times New Roman" panose="02020603050405020304" pitchFamily="18" charset="0"/>
              <a:ea typeface="Times New Roman" panose="02020603050405020304" pitchFamily="18" charset="0"/>
            </a:endParaRPr>
          </a:p>
          <a:p>
            <a:pPr marL="76200" indent="0" algn="just">
              <a:buNone/>
            </a:pPr>
            <a:endParaRPr lang="en-IN" sz="1400" dirty="0">
              <a:effectLst/>
              <a:latin typeface="Times New Roman" panose="02020603050405020304" pitchFamily="18" charset="0"/>
              <a:ea typeface="Times New Roman" panose="02020603050405020304" pitchFamily="18" charset="0"/>
            </a:endParaRPr>
          </a:p>
          <a:p>
            <a:pPr marL="76200" indent="0" algn="just">
              <a:buNone/>
            </a:pPr>
            <a:endParaRPr lang="en-IN" sz="1400" dirty="0"/>
          </a:p>
        </p:txBody>
      </p:sp>
    </p:spTree>
    <p:extLst>
      <p:ext uri="{BB962C8B-B14F-4D97-AF65-F5344CB8AC3E}">
        <p14:creationId xmlns:p14="http://schemas.microsoft.com/office/powerpoint/2010/main" val="2060196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D211-3BA5-C7B9-ECFC-A8FAF8968686}"/>
              </a:ext>
            </a:extLst>
          </p:cNvPr>
          <p:cNvSpPr>
            <a:spLocks noGrp="1"/>
          </p:cNvSpPr>
          <p:nvPr>
            <p:ph type="title"/>
          </p:nvPr>
        </p:nvSpPr>
        <p:spPr/>
        <p:txBody>
          <a:bodyPr/>
          <a:lstStyle/>
          <a:p>
            <a:r>
              <a:rPr lang="en-US" dirty="0">
                <a:latin typeface="Cambria"/>
                <a:ea typeface="Cambria"/>
                <a:cs typeface="Cambria"/>
                <a:sym typeface="Cambria"/>
              </a:rPr>
              <a:t>References (IEEE Paper format)</a:t>
            </a:r>
            <a:endParaRPr lang="en-IN" dirty="0"/>
          </a:p>
        </p:txBody>
      </p:sp>
      <p:sp>
        <p:nvSpPr>
          <p:cNvPr id="3" name="Text Placeholder 2">
            <a:extLst>
              <a:ext uri="{FF2B5EF4-FFF2-40B4-BE49-F238E27FC236}">
                <a16:creationId xmlns:a16="http://schemas.microsoft.com/office/drawing/2014/main" id="{5DEFD446-CA6C-AB99-BFB9-ABD0A393FF8F}"/>
              </a:ext>
            </a:extLst>
          </p:cNvPr>
          <p:cNvSpPr>
            <a:spLocks noGrp="1"/>
          </p:cNvSpPr>
          <p:nvPr>
            <p:ph type="body" idx="1"/>
          </p:nvPr>
        </p:nvSpPr>
        <p:spPr/>
        <p:txBody>
          <a:bodyPr>
            <a:normAutofit/>
          </a:bodyPr>
          <a:lstStyle/>
          <a:p>
            <a:pPr algn="just"/>
            <a:r>
              <a:rPr lang="en-US" sz="1100" dirty="0">
                <a:effectLst/>
                <a:latin typeface="Times New Roman" panose="02020603050405020304" pitchFamily="18" charset="0"/>
                <a:ea typeface="Times New Roman" panose="02020603050405020304" pitchFamily="18" charset="0"/>
              </a:rPr>
              <a:t>15.NLP in Healthcare- The Growing Impact of Natural Language Processing in Healthcare and Public Health Aadit </a:t>
            </a:r>
            <a:r>
              <a:rPr lang="en-US" sz="1100" dirty="0" err="1">
                <a:effectLst/>
                <a:latin typeface="Times New Roman" panose="02020603050405020304" pitchFamily="18" charset="0"/>
                <a:ea typeface="Times New Roman" panose="02020603050405020304" pitchFamily="18" charset="0"/>
              </a:rPr>
              <a:t>Jerfy</a:t>
            </a:r>
            <a:r>
              <a:rPr lang="en-US" sz="1100" dirty="0">
                <a:effectLst/>
                <a:latin typeface="Times New Roman" panose="02020603050405020304" pitchFamily="18" charset="0"/>
                <a:ea typeface="Times New Roman" panose="02020603050405020304" pitchFamily="18" charset="0"/>
              </a:rPr>
              <a:t>, Owen Selden, and Rajesh </a:t>
            </a:r>
            <a:r>
              <a:rPr lang="en-US" sz="1100" dirty="0" err="1">
                <a:effectLst/>
                <a:latin typeface="Times New Roman" panose="02020603050405020304" pitchFamily="18" charset="0"/>
                <a:ea typeface="Times New Roman" panose="02020603050405020304" pitchFamily="18" charset="0"/>
              </a:rPr>
              <a:t>Balkrishnan</a:t>
            </a:r>
            <a:endParaRPr lang="en-IN" sz="1100" dirty="0">
              <a:effectLst/>
              <a:latin typeface="Times New Roman" panose="02020603050405020304" pitchFamily="18" charset="0"/>
              <a:ea typeface="Times New Roman" panose="02020603050405020304" pitchFamily="18" charset="0"/>
            </a:endParaRPr>
          </a:p>
          <a:p>
            <a:pPr marL="76200" indent="0" algn="just">
              <a:buNone/>
            </a:pPr>
            <a:endParaRPr lang="en-IN" sz="1100" dirty="0">
              <a:effectLst/>
              <a:latin typeface="Times New Roman" panose="02020603050405020304" pitchFamily="18" charset="0"/>
              <a:ea typeface="Times New Roman" panose="02020603050405020304" pitchFamily="18" charset="0"/>
            </a:endParaRPr>
          </a:p>
          <a:p>
            <a:pPr algn="just"/>
            <a:r>
              <a:rPr lang="en-US" sz="1100" dirty="0">
                <a:effectLst/>
                <a:latin typeface="Times New Roman" panose="02020603050405020304" pitchFamily="18" charset="0"/>
                <a:ea typeface="Times New Roman" panose="02020603050405020304" pitchFamily="18" charset="0"/>
              </a:rPr>
              <a:t>16.Automatic Medical Report Generation- Guo, Li &amp; Tahir, Anas &amp; Zhang, Dong &amp; Wang, Z. &amp; Ward, Rabab. (2024). Automatic Medical Report Generation: Methods and Applications. 10.48550/arXiv.2408.13988.</a:t>
            </a:r>
            <a:r>
              <a:rPr lang="en-US" sz="1100" b="1" dirty="0">
                <a:effectLst/>
                <a:latin typeface="Times New Roman" panose="02020603050405020304" pitchFamily="18" charset="0"/>
                <a:ea typeface="Times New Roman" panose="02020603050405020304" pitchFamily="18" charset="0"/>
              </a:rPr>
              <a:t>   </a:t>
            </a:r>
          </a:p>
          <a:p>
            <a:pPr marL="76200" indent="0" algn="just">
              <a:buNone/>
            </a:pPr>
            <a:endParaRPr lang="en-IN" sz="1100" dirty="0">
              <a:effectLst/>
              <a:latin typeface="Times New Roman" panose="02020603050405020304" pitchFamily="18" charset="0"/>
              <a:ea typeface="Times New Roman" panose="02020603050405020304" pitchFamily="18" charset="0"/>
            </a:endParaRPr>
          </a:p>
          <a:p>
            <a:pPr algn="just"/>
            <a:r>
              <a:rPr lang="en-US" sz="1100" dirty="0">
                <a:effectLst/>
                <a:latin typeface="Times New Roman" panose="02020603050405020304" pitchFamily="18" charset="0"/>
                <a:ea typeface="Times New Roman" panose="02020603050405020304" pitchFamily="18" charset="0"/>
              </a:rPr>
              <a:t>17.Appointment Booking - </a:t>
            </a:r>
            <a:r>
              <a:rPr lang="en-US" sz="1100" dirty="0" err="1">
                <a:effectLst/>
                <a:latin typeface="Times New Roman" panose="02020603050405020304" pitchFamily="18" charset="0"/>
                <a:ea typeface="Times New Roman" panose="02020603050405020304" pitchFamily="18" charset="0"/>
              </a:rPr>
              <a:t>Ms.Sanjeevani</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P.Avhale</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Ms.Wrushali</a:t>
            </a:r>
            <a:r>
              <a:rPr lang="en-US" sz="1100" dirty="0">
                <a:effectLst/>
                <a:latin typeface="Times New Roman" panose="02020603050405020304" pitchFamily="18" charset="0"/>
                <a:ea typeface="Times New Roman" panose="02020603050405020304" pitchFamily="18" charset="0"/>
              </a:rPr>
              <a:t> R. </a:t>
            </a:r>
            <a:r>
              <a:rPr lang="en-US" sz="1100" dirty="0" err="1">
                <a:effectLst/>
                <a:latin typeface="Times New Roman" panose="02020603050405020304" pitchFamily="18" charset="0"/>
                <a:ea typeface="Times New Roman" panose="02020603050405020304" pitchFamily="18" charset="0"/>
              </a:rPr>
              <a:t>Ajabe</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Ms</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pallavi</a:t>
            </a:r>
            <a:r>
              <a:rPr lang="en-US" sz="1100" dirty="0">
                <a:effectLst/>
                <a:latin typeface="Times New Roman" panose="02020603050405020304" pitchFamily="18" charset="0"/>
                <a:ea typeface="Times New Roman" panose="02020603050405020304" pitchFamily="18" charset="0"/>
              </a:rPr>
              <a:t> A. </a:t>
            </a:r>
            <a:r>
              <a:rPr lang="en-US" sz="1100" dirty="0" err="1">
                <a:effectLst/>
                <a:latin typeface="Times New Roman" panose="02020603050405020304" pitchFamily="18" charset="0"/>
                <a:ea typeface="Times New Roman" panose="02020603050405020304" pitchFamily="18" charset="0"/>
              </a:rPr>
              <a:t>Chinchole</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Ms</a:t>
            </a:r>
            <a:r>
              <a:rPr lang="en-US" sz="1100" dirty="0">
                <a:effectLst/>
                <a:latin typeface="Times New Roman" panose="02020603050405020304" pitchFamily="18" charset="0"/>
                <a:ea typeface="Times New Roman" panose="02020603050405020304" pitchFamily="18" charset="0"/>
              </a:rPr>
              <a:t> Puja T. </a:t>
            </a:r>
            <a:r>
              <a:rPr lang="en-US" sz="1100" dirty="0" err="1">
                <a:effectLst/>
                <a:latin typeface="Times New Roman" panose="02020603050405020304" pitchFamily="18" charset="0"/>
                <a:ea typeface="Times New Roman" panose="02020603050405020304" pitchFamily="18" charset="0"/>
              </a:rPr>
              <a:t>Changade</a:t>
            </a:r>
            <a:r>
              <a:rPr lang="en-US" sz="1100" dirty="0">
                <a:effectLst/>
                <a:latin typeface="Times New Roman" panose="02020603050405020304" pitchFamily="18" charset="0"/>
                <a:ea typeface="Times New Roman" panose="02020603050405020304" pitchFamily="18" charset="0"/>
              </a:rPr>
              <a:t> Prof. </a:t>
            </a:r>
            <a:r>
              <a:rPr lang="en-US" sz="1100" dirty="0" err="1">
                <a:effectLst/>
                <a:latin typeface="Times New Roman" panose="02020603050405020304" pitchFamily="18" charset="0"/>
                <a:ea typeface="Times New Roman" panose="02020603050405020304" pitchFamily="18" charset="0"/>
              </a:rPr>
              <a:t>N.K.Bhil</a:t>
            </a:r>
            <a:r>
              <a:rPr lang="en-US" sz="1100" dirty="0">
                <a:effectLst/>
                <a:latin typeface="Times New Roman" panose="02020603050405020304" pitchFamily="18" charset="0"/>
                <a:ea typeface="Times New Roman" panose="02020603050405020304" pitchFamily="18" charset="0"/>
              </a:rPr>
              <a:t>, Doctor Appointment Online Booking System, 2018 IJCRT | Volume 6, Issue 2 April 2018 | ISSN: 2320-288.</a:t>
            </a:r>
            <a:endParaRPr lang="en-IN" sz="1100" dirty="0"/>
          </a:p>
        </p:txBody>
      </p:sp>
    </p:spTree>
    <p:extLst>
      <p:ext uri="{BB962C8B-B14F-4D97-AF65-F5344CB8AC3E}">
        <p14:creationId xmlns:p14="http://schemas.microsoft.com/office/powerpoint/2010/main" val="843336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5"/>
          <p:cNvPicPr preferRelativeResize="0"/>
          <p:nvPr/>
        </p:nvPicPr>
        <p:blipFill rotWithShape="1">
          <a:blip r:embed="rId3">
            <a:alphaModFix/>
          </a:blip>
          <a:srcRect/>
          <a:stretch/>
        </p:blipFill>
        <p:spPr>
          <a:xfrm>
            <a:off x="4082811" y="1441315"/>
            <a:ext cx="3893305" cy="39354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7365D"/>
              </a:buClr>
              <a:buSzPts val="2800"/>
              <a:buFont typeface="Verdana"/>
              <a:buNone/>
            </a:pPr>
            <a:r>
              <a:rPr lang="en-US">
                <a:latin typeface="Times New Roman"/>
                <a:ea typeface="Times New Roman"/>
                <a:cs typeface="Times New Roman"/>
                <a:sym typeface="Times New Roman"/>
              </a:rPr>
              <a:t>Problem Statement Number: PSCS48 </a:t>
            </a:r>
            <a:endParaRPr>
              <a:latin typeface="Times New Roman"/>
              <a:ea typeface="Times New Roman"/>
              <a:cs typeface="Times New Roman"/>
              <a:sym typeface="Times New Roman"/>
            </a:endParaRPr>
          </a:p>
        </p:txBody>
      </p:sp>
      <p:sp>
        <p:nvSpPr>
          <p:cNvPr id="104" name="Google Shape;104;p15"/>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fontScale="85000" lnSpcReduction="10000"/>
          </a:bodyPr>
          <a:lstStyle/>
          <a:p>
            <a:pPr marL="342900" lvl="0" indent="-190500" algn="just" rtl="0">
              <a:lnSpc>
                <a:spcPct val="100000"/>
              </a:lnSpc>
              <a:spcBef>
                <a:spcPts val="0"/>
              </a:spcBef>
              <a:spcAft>
                <a:spcPts val="0"/>
              </a:spcAft>
              <a:buSzPct val="100000"/>
              <a:buNone/>
            </a:pPr>
            <a:r>
              <a:rPr lang="en-US" b="1" dirty="0">
                <a:latin typeface="Times New Roman"/>
                <a:ea typeface="Times New Roman"/>
                <a:cs typeface="Times New Roman"/>
                <a:sym typeface="Times New Roman"/>
              </a:rPr>
              <a:t>Organization: </a:t>
            </a:r>
            <a:r>
              <a:rPr lang="en-US" dirty="0">
                <a:latin typeface="Times New Roman"/>
                <a:ea typeface="Times New Roman"/>
                <a:cs typeface="Times New Roman"/>
                <a:sym typeface="Times New Roman"/>
              </a:rPr>
              <a:t>Government Of India</a:t>
            </a:r>
            <a:endParaRPr dirty="0">
              <a:latin typeface="Times New Roman"/>
              <a:ea typeface="Times New Roman"/>
              <a:cs typeface="Times New Roman"/>
              <a:sym typeface="Times New Roman"/>
            </a:endParaRPr>
          </a:p>
          <a:p>
            <a:pPr marL="342900" lvl="0" indent="-190500" algn="just" rtl="0">
              <a:lnSpc>
                <a:spcPct val="200000"/>
              </a:lnSpc>
              <a:spcBef>
                <a:spcPts val="0"/>
              </a:spcBef>
              <a:spcAft>
                <a:spcPts val="0"/>
              </a:spcAft>
              <a:buSzPct val="100000"/>
              <a:buNone/>
            </a:pPr>
            <a:r>
              <a:rPr lang="en-US" b="1" dirty="0">
                <a:latin typeface="Times New Roman"/>
                <a:ea typeface="Times New Roman"/>
                <a:cs typeface="Times New Roman"/>
                <a:sym typeface="Times New Roman"/>
              </a:rPr>
              <a:t>Category (Hardware / Software / Both) : </a:t>
            </a:r>
            <a:r>
              <a:rPr lang="en-US" dirty="0">
                <a:latin typeface="Times New Roman"/>
                <a:ea typeface="Times New Roman"/>
                <a:cs typeface="Times New Roman"/>
                <a:sym typeface="Times New Roman"/>
              </a:rPr>
              <a:t>Software</a:t>
            </a:r>
            <a:endParaRPr dirty="0">
              <a:latin typeface="Times New Roman"/>
              <a:ea typeface="Times New Roman"/>
              <a:cs typeface="Times New Roman"/>
              <a:sym typeface="Times New Roman"/>
            </a:endParaRPr>
          </a:p>
          <a:p>
            <a:pPr marL="342900" lvl="0" indent="-190500" algn="just" rtl="0">
              <a:lnSpc>
                <a:spcPct val="150000"/>
              </a:lnSpc>
              <a:spcBef>
                <a:spcPts val="0"/>
              </a:spcBef>
              <a:spcAft>
                <a:spcPts val="0"/>
              </a:spcAft>
              <a:buSzPct val="100000"/>
              <a:buNone/>
            </a:pPr>
            <a:r>
              <a:rPr lang="en-US" b="1" dirty="0">
                <a:latin typeface="Times New Roman"/>
                <a:ea typeface="Times New Roman"/>
                <a:cs typeface="Times New Roman"/>
                <a:sym typeface="Times New Roman"/>
              </a:rPr>
              <a:t>Problem Description: </a:t>
            </a:r>
            <a:r>
              <a:rPr lang="en-US" dirty="0">
                <a:latin typeface="Times New Roman"/>
                <a:ea typeface="Times New Roman"/>
                <a:cs typeface="Times New Roman"/>
                <a:sym typeface="Times New Roman"/>
              </a:rPr>
              <a:t>Health care in rural India is still an unresolved area that demands improved and innovative solutions. The easy availability and access to expert doctors, according to the medical condition of the individual/patient can be provided by the AI-assisted telemedicine robotic Kiosk that can be set up anywhere in the village. Individuals may mark their identity through the biometric scanner. A robot may speak to the individual, enquiring about the illness. Later, the individual will be directed online to an expert doctor, via e-</a:t>
            </a:r>
            <a:r>
              <a:rPr lang="en-US" dirty="0" err="1">
                <a:latin typeface="Times New Roman"/>
                <a:ea typeface="Times New Roman"/>
                <a:cs typeface="Times New Roman"/>
                <a:sym typeface="Times New Roman"/>
              </a:rPr>
              <a:t>sanjeevani</a:t>
            </a:r>
            <a:r>
              <a:rPr lang="en-US" dirty="0">
                <a:latin typeface="Times New Roman"/>
                <a:ea typeface="Times New Roman"/>
                <a:cs typeface="Times New Roman"/>
                <a:sym typeface="Times New Roman"/>
              </a:rPr>
              <a:t> App. After the consultation, medicines and other associated services can be provided to them through the local Asha worker without any delay.</a:t>
            </a:r>
            <a:endParaRPr dirty="0">
              <a:latin typeface="Times New Roman"/>
              <a:ea typeface="Times New Roman"/>
              <a:cs typeface="Times New Roman"/>
              <a:sym typeface="Times New Roman"/>
            </a:endParaRPr>
          </a:p>
          <a:p>
            <a:pPr marL="342900" lvl="0" indent="-190500" algn="just" rtl="0">
              <a:lnSpc>
                <a:spcPct val="200000"/>
              </a:lnSpc>
              <a:spcBef>
                <a:spcPts val="0"/>
              </a:spcBef>
              <a:spcAft>
                <a:spcPts val="0"/>
              </a:spcAft>
              <a:buSzPct val="100000"/>
              <a:buNone/>
            </a:pPr>
            <a:r>
              <a:rPr lang="en-US" b="1" dirty="0">
                <a:latin typeface="Times New Roman"/>
                <a:ea typeface="Times New Roman"/>
                <a:cs typeface="Times New Roman"/>
                <a:sym typeface="Times New Roman"/>
              </a:rPr>
              <a:t>Difficulty Level: </a:t>
            </a:r>
            <a:r>
              <a:rPr lang="en-US" dirty="0">
                <a:latin typeface="Times New Roman"/>
                <a:ea typeface="Times New Roman"/>
                <a:cs typeface="Times New Roman"/>
                <a:sym typeface="Times New Roman"/>
              </a:rPr>
              <a:t>Complex</a:t>
            </a:r>
            <a:endParaRPr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a:latin typeface="Times New Roman"/>
                <a:ea typeface="Times New Roman"/>
                <a:cs typeface="Times New Roman"/>
                <a:sym typeface="Times New Roman"/>
              </a:rPr>
              <a:t>Github Link</a:t>
            </a:r>
            <a:endParaRPr>
              <a:latin typeface="Times New Roman"/>
              <a:ea typeface="Times New Roman"/>
              <a:cs typeface="Times New Roman"/>
              <a:sym typeface="Times New Roman"/>
            </a:endParaRPr>
          </a:p>
        </p:txBody>
      </p:sp>
      <p:sp>
        <p:nvSpPr>
          <p:cNvPr id="110" name="Google Shape;110;p16"/>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lnSpc>
                <a:spcPct val="1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1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p:txBody>
      </p:sp>
      <p:sp>
        <p:nvSpPr>
          <p:cNvPr id="111" name="Google Shape;111;p16"/>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p>
            <a:pPr marL="342900" marR="0" lvl="0" indent="-190500" algn="just"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p:txBody>
      </p:sp>
      <p:sp>
        <p:nvSpPr>
          <p:cNvPr id="112" name="Google Shape;112;p16"/>
          <p:cNvSpPr txBox="1"/>
          <p:nvPr/>
        </p:nvSpPr>
        <p:spPr>
          <a:xfrm>
            <a:off x="812800" y="1143000"/>
            <a:ext cx="10668000" cy="4178300"/>
          </a:xfrm>
          <a:prstGeom prst="rect">
            <a:avLst/>
          </a:prstGeom>
          <a:noFill/>
          <a:ln>
            <a:noFill/>
          </a:ln>
        </p:spPr>
        <p:txBody>
          <a:bodyPr spcFirstLastPara="1" wrap="square" lIns="91425" tIns="45700" rIns="91425" bIns="45700" anchor="t" anchorCtr="0">
            <a:normAutofit/>
          </a:bodyPr>
          <a:lstStyle/>
          <a:p>
            <a:pPr marL="342900" marR="0" lvl="0" indent="-190500" algn="just" rtl="0">
              <a:lnSpc>
                <a:spcPct val="100000"/>
              </a:lnSpc>
              <a:spcBef>
                <a:spcPts val="0"/>
              </a:spcBef>
              <a:spcAft>
                <a:spcPts val="0"/>
              </a:spcAft>
              <a:buClr>
                <a:schemeClr val="dk1"/>
              </a:buClr>
              <a:buSzPts val="2400"/>
              <a:buFont typeface="Arial"/>
              <a:buNone/>
            </a:pPr>
            <a:r>
              <a:rPr lang="en-US" sz="2400" i="0" u="none" strike="noStrike" cap="none" dirty="0">
                <a:solidFill>
                  <a:schemeClr val="dk1"/>
                </a:solidFill>
                <a:latin typeface="Times New Roman"/>
                <a:ea typeface="Times New Roman"/>
                <a:cs typeface="Times New Roman"/>
                <a:sym typeface="Times New Roman"/>
              </a:rPr>
              <a:t>The </a:t>
            </a:r>
            <a:r>
              <a:rPr lang="en-US" sz="2400" i="0" u="none" strike="noStrike" cap="none" dirty="0" err="1">
                <a:solidFill>
                  <a:schemeClr val="dk1"/>
                </a:solidFill>
                <a:latin typeface="Times New Roman"/>
                <a:ea typeface="Times New Roman"/>
                <a:cs typeface="Times New Roman"/>
                <a:sym typeface="Times New Roman"/>
              </a:rPr>
              <a:t>Github</a:t>
            </a:r>
            <a:r>
              <a:rPr lang="en-US" sz="2400" i="0" u="none" strike="noStrike" cap="none" dirty="0">
                <a:solidFill>
                  <a:schemeClr val="dk1"/>
                </a:solidFill>
                <a:latin typeface="Times New Roman"/>
                <a:ea typeface="Times New Roman"/>
                <a:cs typeface="Times New Roman"/>
                <a:sym typeface="Times New Roman"/>
              </a:rPr>
              <a:t> link provided should have public access permission.</a:t>
            </a:r>
            <a:endParaRPr dirty="0">
              <a:latin typeface="Times New Roman"/>
              <a:ea typeface="Times New Roman"/>
              <a:cs typeface="Times New Roman"/>
              <a:sym typeface="Times New Roman"/>
            </a:endParaRPr>
          </a:p>
          <a:p>
            <a:pPr marL="342900" marR="0" lvl="0" indent="-190500" algn="just" rtl="0">
              <a:lnSpc>
                <a:spcPct val="100000"/>
              </a:lnSpc>
              <a:spcBef>
                <a:spcPts val="0"/>
              </a:spcBef>
              <a:spcAft>
                <a:spcPts val="0"/>
              </a:spcAft>
              <a:buClr>
                <a:schemeClr val="dk1"/>
              </a:buClr>
              <a:buSzPts val="2400"/>
              <a:buFont typeface="Arial"/>
              <a:buNone/>
            </a:pPr>
            <a:endParaRPr sz="2400" i="0" u="none" strike="noStrike" cap="none" dirty="0">
              <a:solidFill>
                <a:schemeClr val="dk1"/>
              </a:solidFill>
              <a:latin typeface="Times New Roman"/>
              <a:ea typeface="Times New Roman"/>
              <a:cs typeface="Times New Roman"/>
              <a:sym typeface="Times New Roman"/>
            </a:endParaRPr>
          </a:p>
          <a:p>
            <a:pPr marL="342900" marR="0" lvl="0" indent="-190500" algn="just" rtl="0">
              <a:lnSpc>
                <a:spcPct val="100000"/>
              </a:lnSpc>
              <a:spcBef>
                <a:spcPts val="0"/>
              </a:spcBef>
              <a:spcAft>
                <a:spcPts val="0"/>
              </a:spcAft>
              <a:buClr>
                <a:schemeClr val="dk1"/>
              </a:buClr>
              <a:buSzPts val="2400"/>
              <a:buFont typeface="Arial"/>
              <a:buNone/>
            </a:pPr>
            <a:r>
              <a:rPr lang="en-US" sz="2400" b="1" i="0" u="none" strike="noStrike" cap="none" dirty="0" err="1">
                <a:solidFill>
                  <a:srgbClr val="953734"/>
                </a:solidFill>
                <a:latin typeface="Times New Roman"/>
                <a:ea typeface="Times New Roman"/>
                <a:cs typeface="Times New Roman"/>
                <a:sym typeface="Times New Roman"/>
              </a:rPr>
              <a:t>Github</a:t>
            </a:r>
            <a:r>
              <a:rPr lang="en-US" sz="2400" b="1" i="0" u="none" strike="noStrike" cap="none" dirty="0">
                <a:solidFill>
                  <a:srgbClr val="953734"/>
                </a:solidFill>
                <a:latin typeface="Times New Roman"/>
                <a:ea typeface="Times New Roman"/>
                <a:cs typeface="Times New Roman"/>
                <a:sym typeface="Times New Roman"/>
              </a:rPr>
              <a:t> Link</a:t>
            </a:r>
          </a:p>
          <a:p>
            <a:pPr marL="342900" marR="0" lvl="0" indent="-190500" algn="just" rtl="0">
              <a:lnSpc>
                <a:spcPct val="100000"/>
              </a:lnSpc>
              <a:spcBef>
                <a:spcPts val="0"/>
              </a:spcBef>
              <a:spcAft>
                <a:spcPts val="0"/>
              </a:spcAft>
              <a:buClr>
                <a:schemeClr val="dk1"/>
              </a:buClr>
              <a:buSzPts val="2400"/>
              <a:buFont typeface="Arial"/>
              <a:buNone/>
            </a:pPr>
            <a:endParaRPr lang="en-US" sz="2400" b="1" dirty="0">
              <a:solidFill>
                <a:srgbClr val="953734"/>
              </a:solidFill>
              <a:latin typeface="Times New Roman"/>
              <a:ea typeface="Times New Roman"/>
              <a:cs typeface="Times New Roman"/>
              <a:sym typeface="Times New Roman"/>
            </a:endParaRPr>
          </a:p>
          <a:p>
            <a:pPr marL="342900" marR="0" lvl="0" indent="-190500" algn="just" rtl="0">
              <a:lnSpc>
                <a:spcPct val="100000"/>
              </a:lnSpc>
              <a:spcBef>
                <a:spcPts val="0"/>
              </a:spcBef>
              <a:spcAft>
                <a:spcPts val="0"/>
              </a:spcAft>
              <a:buClr>
                <a:schemeClr val="dk1"/>
              </a:buClr>
              <a:buSzPts val="2400"/>
              <a:buFont typeface="Arial"/>
              <a:buNone/>
            </a:pPr>
            <a:endParaRPr dirty="0">
              <a:latin typeface="Times New Roman"/>
              <a:ea typeface="Times New Roman"/>
              <a:cs typeface="Times New Roman"/>
              <a:sym typeface="Times New Roman"/>
            </a:endParaRPr>
          </a:p>
          <a:p>
            <a:pPr marL="342900" marR="0" lvl="0" indent="-190500" algn="just" rtl="0">
              <a:lnSpc>
                <a:spcPct val="100000"/>
              </a:lnSpc>
              <a:spcBef>
                <a:spcPts val="0"/>
              </a:spcBef>
              <a:spcAft>
                <a:spcPts val="0"/>
              </a:spcAft>
              <a:buClr>
                <a:schemeClr val="dk1"/>
              </a:buClr>
              <a:buSzPts val="2400"/>
              <a:buFont typeface="Arial"/>
              <a:buNone/>
            </a:pPr>
            <a:r>
              <a:rPr lang="en-IN" sz="2000" b="0" i="0" u="none" strike="noStrike" cap="none" dirty="0">
                <a:solidFill>
                  <a:schemeClr val="dk1"/>
                </a:solidFill>
                <a:latin typeface="Cambria"/>
                <a:ea typeface="Cambria"/>
                <a:cs typeface="Cambria"/>
                <a:sym typeface="Cambria"/>
                <a:hlinkClick r:id="rId3"/>
              </a:rPr>
              <a:t>https://github.com/sakesrinivas/telemedicine-kiosk</a:t>
            </a:r>
            <a:endParaRPr sz="2000" b="0" i="0" u="none" strike="noStrike" cap="none" dirty="0">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dirty="0">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dirty="0">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dirty="0">
              <a:solidFill>
                <a:schemeClr val="dk1"/>
              </a:solidFill>
              <a:latin typeface="Cambria"/>
              <a:ea typeface="Cambria"/>
              <a:cs typeface="Cambria"/>
              <a:sym typeface="Cambria"/>
            </a:endParaRPr>
          </a:p>
        </p:txBody>
      </p:sp>
      <p:pic>
        <p:nvPicPr>
          <p:cNvPr id="3" name="Picture 2">
            <a:extLst>
              <a:ext uri="{FF2B5EF4-FFF2-40B4-BE49-F238E27FC236}">
                <a16:creationId xmlns:a16="http://schemas.microsoft.com/office/drawing/2014/main" id="{09775722-32C5-B2A4-9E7C-ECCDDFCFD190}"/>
              </a:ext>
            </a:extLst>
          </p:cNvPr>
          <p:cNvPicPr>
            <a:picLocks noChangeAspect="1"/>
          </p:cNvPicPr>
          <p:nvPr/>
        </p:nvPicPr>
        <p:blipFill>
          <a:blip r:embed="rId4"/>
          <a:stretch>
            <a:fillRect/>
          </a:stretch>
        </p:blipFill>
        <p:spPr>
          <a:xfrm>
            <a:off x="6977742" y="1671864"/>
            <a:ext cx="4655458" cy="4655458"/>
          </a:xfrm>
          <a:prstGeom prst="round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a:latin typeface="Cambria"/>
                <a:ea typeface="Cambria"/>
                <a:cs typeface="Cambria"/>
                <a:sym typeface="Cambria"/>
              </a:rPr>
              <a:t>Analysis of Problem Statement</a:t>
            </a:r>
            <a:endParaRPr/>
          </a:p>
        </p:txBody>
      </p:sp>
      <p:sp>
        <p:nvSpPr>
          <p:cNvPr id="118" name="Google Shape;118;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100000"/>
              </a:lnSpc>
              <a:spcBef>
                <a:spcPts val="0"/>
              </a:spcBef>
              <a:spcAft>
                <a:spcPts val="0"/>
              </a:spcAft>
              <a:buClr>
                <a:schemeClr val="dk1"/>
              </a:buClr>
              <a:buSzPct val="100000"/>
              <a:buNone/>
            </a:pPr>
            <a:r>
              <a:rPr lang="en-US" b="1" dirty="0">
                <a:latin typeface="Times New Roman"/>
                <a:ea typeface="Times New Roman"/>
                <a:cs typeface="Times New Roman"/>
                <a:sym typeface="Times New Roman"/>
              </a:rPr>
              <a:t>Technology Stack Components: </a:t>
            </a:r>
            <a:r>
              <a:rPr lang="en-US" dirty="0">
                <a:latin typeface="Times New Roman"/>
                <a:ea typeface="Times New Roman"/>
                <a:cs typeface="Times New Roman"/>
                <a:sym typeface="Times New Roman"/>
              </a:rPr>
              <a:t>Agriculture, </a:t>
            </a:r>
            <a:r>
              <a:rPr lang="en-US" dirty="0" err="1">
                <a:latin typeface="Times New Roman"/>
                <a:ea typeface="Times New Roman"/>
                <a:cs typeface="Times New Roman"/>
                <a:sym typeface="Times New Roman"/>
              </a:rPr>
              <a:t>FoodTech</a:t>
            </a:r>
            <a:r>
              <a:rPr lang="en-US" dirty="0">
                <a:latin typeface="Times New Roman"/>
                <a:ea typeface="Times New Roman"/>
                <a:cs typeface="Times New Roman"/>
                <a:sym typeface="Times New Roman"/>
              </a:rPr>
              <a:t> &amp; Rural Development</a:t>
            </a:r>
            <a:endParaRPr dirty="0">
              <a:latin typeface="Times New Roman"/>
              <a:ea typeface="Times New Roman"/>
              <a:cs typeface="Times New Roman"/>
              <a:sym typeface="Times New Roman"/>
            </a:endParaRPr>
          </a:p>
          <a:p>
            <a:pPr marL="152400" lvl="0" indent="0" algn="just" rtl="0">
              <a:lnSpc>
                <a:spcPct val="100000"/>
              </a:lnSpc>
              <a:spcBef>
                <a:spcPts val="0"/>
              </a:spcBef>
              <a:spcAft>
                <a:spcPts val="0"/>
              </a:spcAft>
              <a:buClr>
                <a:schemeClr val="dk1"/>
              </a:buClr>
              <a:buSzPct val="100000"/>
              <a:buNone/>
            </a:pPr>
            <a:endParaRPr dirty="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US" b="1" dirty="0">
                <a:latin typeface="Times New Roman"/>
                <a:ea typeface="Times New Roman"/>
                <a:cs typeface="Times New Roman"/>
                <a:sym typeface="Times New Roman"/>
              </a:rPr>
              <a:t>Languages: </a:t>
            </a:r>
            <a:r>
              <a:rPr lang="en-US" dirty="0">
                <a:latin typeface="Times New Roman"/>
                <a:ea typeface="Times New Roman"/>
                <a:cs typeface="Times New Roman"/>
                <a:sym typeface="Times New Roman"/>
              </a:rPr>
              <a:t>Python</a:t>
            </a:r>
            <a:endParaRPr dirty="0">
              <a:latin typeface="Times New Roman"/>
              <a:ea typeface="Times New Roman"/>
              <a:cs typeface="Times New Roman"/>
              <a:sym typeface="Times New Roman"/>
            </a:endParaRPr>
          </a:p>
          <a:p>
            <a:pPr marL="342900" lvl="0" indent="-38100" algn="just" rtl="0">
              <a:lnSpc>
                <a:spcPct val="100000"/>
              </a:lnSpc>
              <a:spcBef>
                <a:spcPts val="0"/>
              </a:spcBef>
              <a:spcAft>
                <a:spcPts val="0"/>
              </a:spcAft>
              <a:buClr>
                <a:schemeClr val="dk1"/>
              </a:buClr>
              <a:buSzPct val="100000"/>
              <a:buNone/>
            </a:pPr>
            <a:endParaRPr dirty="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US" b="1" dirty="0">
                <a:latin typeface="Times New Roman"/>
                <a:ea typeface="Times New Roman"/>
                <a:cs typeface="Times New Roman"/>
                <a:sym typeface="Times New Roman"/>
              </a:rPr>
              <a:t>Libraries and Frameworks:   </a:t>
            </a:r>
            <a:r>
              <a:rPr lang="en-US" dirty="0">
                <a:latin typeface="Times New Roman"/>
                <a:ea typeface="Times New Roman"/>
                <a:cs typeface="Times New Roman"/>
                <a:sym typeface="Times New Roman"/>
              </a:rPr>
              <a:t>OpenCV (for camera-based biometric authentication )</a:t>
            </a:r>
            <a:endParaRPr dirty="0">
              <a:latin typeface="Times New Roman"/>
              <a:ea typeface="Times New Roman"/>
              <a:cs typeface="Times New Roman"/>
              <a:sym typeface="Times New Roman"/>
            </a:endParaRPr>
          </a:p>
          <a:p>
            <a:pPr marL="2286000" lvl="0" indent="457200" algn="just" rtl="0">
              <a:spcBef>
                <a:spcPts val="0"/>
              </a:spcBef>
              <a:spcAft>
                <a:spcPts val="0"/>
              </a:spcAft>
              <a:buNone/>
            </a:pPr>
            <a:r>
              <a:rPr lang="en-US" dirty="0" err="1">
                <a:latin typeface="Times New Roman"/>
                <a:ea typeface="Times New Roman"/>
                <a:cs typeface="Times New Roman"/>
                <a:sym typeface="Times New Roman"/>
              </a:rPr>
              <a:t>WhisperAI</a:t>
            </a:r>
            <a:r>
              <a:rPr lang="en-US" dirty="0">
                <a:latin typeface="Times New Roman"/>
                <a:ea typeface="Times New Roman"/>
                <a:cs typeface="Times New Roman"/>
                <a:sym typeface="Times New Roman"/>
              </a:rPr>
              <a:t>, pyttsx3 (for voice-based interaction)</a:t>
            </a:r>
          </a:p>
          <a:p>
            <a:pPr marL="2286000" lvl="0" indent="457200" algn="just" rtl="0">
              <a:spcBef>
                <a:spcPts val="0"/>
              </a:spcBef>
              <a:spcAft>
                <a:spcPts val="0"/>
              </a:spcAft>
              <a:buNone/>
            </a:pPr>
            <a:r>
              <a:rPr lang="en-IN" dirty="0">
                <a:latin typeface="Times New Roman"/>
                <a:ea typeface="Times New Roman"/>
                <a:cs typeface="Times New Roman"/>
                <a:sym typeface="Times New Roman"/>
              </a:rPr>
              <a:t>Translator(Llama 70B)</a:t>
            </a:r>
            <a:endParaRPr dirty="0">
              <a:latin typeface="Times New Roman"/>
              <a:ea typeface="Times New Roman"/>
              <a:cs typeface="Times New Roman"/>
              <a:sym typeface="Times New Roman"/>
            </a:endParaRPr>
          </a:p>
          <a:p>
            <a:pPr marL="2286000" lvl="0" indent="457200" algn="just" rtl="0">
              <a:spcBef>
                <a:spcPts val="0"/>
              </a:spcBef>
              <a:spcAft>
                <a:spcPts val="0"/>
              </a:spcAft>
              <a:buNone/>
            </a:pPr>
            <a:r>
              <a:rPr lang="en-US" dirty="0">
                <a:latin typeface="Times New Roman"/>
                <a:ea typeface="Times New Roman"/>
                <a:cs typeface="Times New Roman"/>
                <a:sym typeface="Times New Roman"/>
              </a:rPr>
              <a:t>transformers, torch (for AI-driven diagnosis and chatbot interaction)</a:t>
            </a:r>
            <a:endParaRPr dirty="0">
              <a:latin typeface="Times New Roman"/>
              <a:ea typeface="Times New Roman"/>
              <a:cs typeface="Times New Roman"/>
              <a:sym typeface="Times New Roman"/>
            </a:endParaRPr>
          </a:p>
          <a:p>
            <a:pPr marL="2286000" lvl="0" indent="457200" algn="just" rtl="0">
              <a:spcBef>
                <a:spcPts val="0"/>
              </a:spcBef>
              <a:spcAft>
                <a:spcPts val="0"/>
              </a:spcAft>
              <a:buNone/>
            </a:pPr>
            <a:r>
              <a:rPr lang="en-US" dirty="0" err="1">
                <a:latin typeface="Times New Roman"/>
                <a:ea typeface="Times New Roman"/>
                <a:cs typeface="Times New Roman"/>
                <a:sym typeface="Times New Roman"/>
              </a:rPr>
              <a:t>FastAPI</a:t>
            </a:r>
            <a:r>
              <a:rPr lang="en-US" dirty="0">
                <a:latin typeface="Times New Roman"/>
                <a:ea typeface="Times New Roman"/>
                <a:cs typeface="Times New Roman"/>
                <a:sym typeface="Times New Roman"/>
              </a:rPr>
              <a:t>/Flask (for backend API development)</a:t>
            </a:r>
            <a:endParaRPr dirty="0">
              <a:latin typeface="Times New Roman"/>
              <a:ea typeface="Times New Roman"/>
              <a:cs typeface="Times New Roman"/>
              <a:sym typeface="Times New Roman"/>
            </a:endParaRPr>
          </a:p>
          <a:p>
            <a:pPr marL="304800" lvl="0" indent="0" algn="just" rtl="0">
              <a:lnSpc>
                <a:spcPct val="100000"/>
              </a:lnSpc>
              <a:spcBef>
                <a:spcPts val="0"/>
              </a:spcBef>
              <a:spcAft>
                <a:spcPts val="0"/>
              </a:spcAft>
              <a:buSzPct val="100000"/>
              <a:buNone/>
            </a:pPr>
            <a:endParaRPr dirty="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US" b="1" dirty="0">
                <a:latin typeface="Times New Roman"/>
                <a:ea typeface="Times New Roman"/>
                <a:cs typeface="Times New Roman"/>
                <a:sym typeface="Times New Roman"/>
              </a:rPr>
              <a:t>Large Language Models:</a:t>
            </a:r>
            <a:r>
              <a:rPr lang="en-US" dirty="0">
                <a:latin typeface="Times New Roman"/>
                <a:ea typeface="Times New Roman"/>
                <a:cs typeface="Times New Roman"/>
                <a:sym typeface="Times New Roman"/>
              </a:rPr>
              <a:t> Llama3,Gemma,Mistral,Deep-Seek.</a:t>
            </a:r>
            <a:endParaRPr dirty="0">
              <a:latin typeface="Times New Roman"/>
              <a:ea typeface="Times New Roman"/>
              <a:cs typeface="Times New Roman"/>
              <a:sym typeface="Times New Roman"/>
            </a:endParaRPr>
          </a:p>
          <a:p>
            <a:pPr marL="342900" lvl="0" indent="-38100" algn="just" rtl="0">
              <a:lnSpc>
                <a:spcPct val="100000"/>
              </a:lnSpc>
              <a:spcBef>
                <a:spcPts val="0"/>
              </a:spcBef>
              <a:spcAft>
                <a:spcPts val="0"/>
              </a:spcAft>
              <a:buClr>
                <a:schemeClr val="dk1"/>
              </a:buClr>
              <a:buSzPct val="100000"/>
              <a:buNone/>
            </a:pPr>
            <a:endParaRPr dirty="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US" b="1" dirty="0">
                <a:latin typeface="Times New Roman"/>
                <a:ea typeface="Times New Roman"/>
                <a:cs typeface="Times New Roman"/>
                <a:sym typeface="Times New Roman"/>
              </a:rPr>
              <a:t>Database: </a:t>
            </a:r>
            <a:r>
              <a:rPr lang="en-US" dirty="0">
                <a:latin typeface="Times New Roman"/>
                <a:ea typeface="Times New Roman"/>
                <a:cs typeface="Times New Roman"/>
                <a:sym typeface="Times New Roman"/>
              </a:rPr>
              <a:t>MongoDB</a:t>
            </a:r>
            <a:endParaRPr dirty="0">
              <a:latin typeface="Times New Roman"/>
              <a:ea typeface="Times New Roman"/>
              <a:cs typeface="Times New Roman"/>
              <a:sym typeface="Times New Roman"/>
            </a:endParaRPr>
          </a:p>
          <a:p>
            <a:pPr marL="342900" lvl="0" indent="-38100" algn="just" rtl="0">
              <a:lnSpc>
                <a:spcPct val="100000"/>
              </a:lnSpc>
              <a:spcBef>
                <a:spcPts val="0"/>
              </a:spcBef>
              <a:spcAft>
                <a:spcPts val="0"/>
              </a:spcAft>
              <a:buClr>
                <a:schemeClr val="dk1"/>
              </a:buClr>
              <a:buSzPct val="100000"/>
              <a:buNone/>
            </a:pPr>
            <a:endParaRPr dirty="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US" b="1" dirty="0">
                <a:latin typeface="Times New Roman"/>
                <a:ea typeface="Times New Roman"/>
                <a:cs typeface="Times New Roman"/>
                <a:sym typeface="Times New Roman"/>
              </a:rPr>
              <a:t>Interface: </a:t>
            </a:r>
            <a:r>
              <a:rPr lang="en-US" dirty="0" err="1">
                <a:latin typeface="Times New Roman"/>
                <a:ea typeface="Times New Roman"/>
                <a:cs typeface="Times New Roman"/>
                <a:sym typeface="Times New Roman"/>
              </a:rPr>
              <a:t>Streamlit</a:t>
            </a:r>
            <a:r>
              <a:rPr lang="en-US" dirty="0">
                <a:latin typeface="Times New Roman"/>
                <a:ea typeface="Times New Roman"/>
                <a:cs typeface="Times New Roman"/>
                <a:sym typeface="Times New Roman"/>
              </a:rPr>
              <a:t> / HTML, CSS, JavaScript</a:t>
            </a:r>
            <a:endParaRPr dirty="0">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dirty="0">
              <a:latin typeface="Times New Roman"/>
              <a:ea typeface="Times New Roman"/>
              <a:cs typeface="Times New Roman"/>
              <a:sym typeface="Times New Roman"/>
            </a:endParaRPr>
          </a:p>
          <a:p>
            <a:pPr marL="342900" lvl="0" indent="-38100" algn="just" rtl="0">
              <a:lnSpc>
                <a:spcPct val="100000"/>
              </a:lnSpc>
              <a:spcBef>
                <a:spcPts val="0"/>
              </a:spcBef>
              <a:spcAft>
                <a:spcPts val="0"/>
              </a:spcAft>
              <a:buClr>
                <a:schemeClr val="dk1"/>
              </a:buClr>
              <a:buSzPct val="100000"/>
              <a:buNone/>
            </a:pPr>
            <a:endParaRPr dirty="0">
              <a:latin typeface="Times New Roman"/>
              <a:ea typeface="Times New Roman"/>
              <a:cs typeface="Times New Roman"/>
              <a:sym typeface="Times New Roman"/>
            </a:endParaRPr>
          </a:p>
          <a:p>
            <a:pPr marL="342900" lvl="0" indent="-190500" algn="just" rtl="0">
              <a:lnSpc>
                <a:spcPct val="200000"/>
              </a:lnSpc>
              <a:spcBef>
                <a:spcPts val="0"/>
              </a:spcBef>
              <a:spcAft>
                <a:spcPts val="0"/>
              </a:spcAft>
              <a:buClr>
                <a:schemeClr val="dk1"/>
              </a:buClr>
              <a:buSzPct val="100000"/>
              <a:buNone/>
            </a:pPr>
            <a:endParaRPr dirty="0">
              <a:latin typeface="Cambria"/>
              <a:ea typeface="Cambria"/>
              <a:cs typeface="Cambria"/>
              <a:sym typeface="Cambria"/>
            </a:endParaRPr>
          </a:p>
          <a:p>
            <a:pPr marL="342900" lvl="0" indent="-190500" algn="just" rtl="0">
              <a:lnSpc>
                <a:spcPct val="200000"/>
              </a:lnSpc>
              <a:spcBef>
                <a:spcPts val="0"/>
              </a:spcBef>
              <a:spcAft>
                <a:spcPts val="0"/>
              </a:spcAft>
              <a:buClr>
                <a:schemeClr val="dk1"/>
              </a:buClr>
              <a:buSzPct val="100000"/>
              <a:buNone/>
            </a:pPr>
            <a:endParaRPr dirty="0">
              <a:latin typeface="Cambria"/>
              <a:ea typeface="Cambria"/>
              <a:cs typeface="Cambria"/>
              <a:sym typeface="Cambria"/>
            </a:endParaRPr>
          </a:p>
          <a:p>
            <a:pPr marL="342900" lvl="0" indent="-190500" algn="just" rtl="0">
              <a:lnSpc>
                <a:spcPct val="200000"/>
              </a:lnSpc>
              <a:spcBef>
                <a:spcPts val="0"/>
              </a:spcBef>
              <a:spcAft>
                <a:spcPts val="0"/>
              </a:spcAft>
              <a:buClr>
                <a:schemeClr val="dk1"/>
              </a:buClr>
              <a:buSzPct val="100000"/>
              <a:buNone/>
            </a:pPr>
            <a:endParaRPr dirty="0">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a:latin typeface="Cambria"/>
                <a:ea typeface="Cambria"/>
                <a:cs typeface="Cambria"/>
                <a:sym typeface="Cambria"/>
              </a:rPr>
              <a:t>Analysis of Problem Statement </a:t>
            </a:r>
            <a:r>
              <a:rPr lang="en-US" sz="2000">
                <a:latin typeface="Cambria"/>
                <a:ea typeface="Cambria"/>
                <a:cs typeface="Cambria"/>
                <a:sym typeface="Cambria"/>
              </a:rPr>
              <a:t>(contd...)</a:t>
            </a:r>
            <a:endParaRPr>
              <a:latin typeface="Cambria"/>
              <a:ea typeface="Cambria"/>
              <a:cs typeface="Cambria"/>
              <a:sym typeface="Cambria"/>
            </a:endParaRPr>
          </a:p>
        </p:txBody>
      </p:sp>
      <p:sp>
        <p:nvSpPr>
          <p:cNvPr id="124" name="Google Shape;124;p18"/>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fontScale="92500"/>
          </a:bodyPr>
          <a:lstStyle/>
          <a:p>
            <a:pPr marL="342900" lvl="0" indent="-190500" algn="just" rtl="0">
              <a:lnSpc>
                <a:spcPct val="200000"/>
              </a:lnSpc>
              <a:spcBef>
                <a:spcPts val="0"/>
              </a:spcBef>
              <a:spcAft>
                <a:spcPts val="0"/>
              </a:spcAft>
              <a:buSzPct val="100000"/>
              <a:buNone/>
            </a:pPr>
            <a:r>
              <a:rPr lang="en-US" b="1" dirty="0">
                <a:latin typeface="Cambria"/>
                <a:ea typeface="Cambria"/>
                <a:cs typeface="Cambria"/>
                <a:sym typeface="Cambria"/>
              </a:rPr>
              <a:t>Software and Hardware Requirements: </a:t>
            </a:r>
            <a:endParaRPr dirty="0"/>
          </a:p>
          <a:p>
            <a:pPr marL="342900" lvl="0" indent="-178143" algn="just" rtl="0">
              <a:lnSpc>
                <a:spcPct val="200000"/>
              </a:lnSpc>
              <a:spcBef>
                <a:spcPts val="0"/>
              </a:spcBef>
              <a:spcAft>
                <a:spcPts val="0"/>
              </a:spcAft>
              <a:buSzPct val="108108"/>
              <a:buChar char="•"/>
            </a:pPr>
            <a:r>
              <a:rPr lang="en-US" b="1" dirty="0">
                <a:latin typeface="Cambria"/>
                <a:ea typeface="Cambria"/>
                <a:cs typeface="Cambria"/>
                <a:sym typeface="Cambria"/>
              </a:rPr>
              <a:t>Operating System: </a:t>
            </a:r>
            <a:r>
              <a:rPr lang="en-US" dirty="0">
                <a:latin typeface="Cambria"/>
                <a:ea typeface="Cambria"/>
                <a:cs typeface="Cambria"/>
                <a:sym typeface="Cambria"/>
              </a:rPr>
              <a:t>Windows 10/11</a:t>
            </a:r>
            <a:endParaRPr dirty="0"/>
          </a:p>
          <a:p>
            <a:pPr marL="342900" lvl="0" indent="-179070" algn="just" rtl="0">
              <a:lnSpc>
                <a:spcPct val="200000"/>
              </a:lnSpc>
              <a:spcBef>
                <a:spcPts val="0"/>
              </a:spcBef>
              <a:spcAft>
                <a:spcPts val="0"/>
              </a:spcAft>
              <a:buClr>
                <a:schemeClr val="dk1"/>
              </a:buClr>
              <a:buSzPct val="100000"/>
              <a:buChar char="•"/>
            </a:pPr>
            <a:r>
              <a:rPr lang="en-US" b="1" dirty="0">
                <a:latin typeface="Cambria"/>
                <a:ea typeface="Cambria"/>
                <a:cs typeface="Cambria"/>
                <a:sym typeface="Cambria"/>
              </a:rPr>
              <a:t>RAM: </a:t>
            </a:r>
            <a:r>
              <a:rPr lang="en-US" dirty="0">
                <a:latin typeface="Cambria"/>
                <a:ea typeface="Cambria"/>
                <a:cs typeface="Cambria"/>
                <a:sym typeface="Cambria"/>
              </a:rPr>
              <a:t>Minimum 16GB</a:t>
            </a:r>
          </a:p>
          <a:p>
            <a:pPr marL="342900" lvl="0" indent="-179070" algn="just" rtl="0">
              <a:lnSpc>
                <a:spcPct val="200000"/>
              </a:lnSpc>
              <a:spcBef>
                <a:spcPts val="0"/>
              </a:spcBef>
              <a:spcAft>
                <a:spcPts val="0"/>
              </a:spcAft>
              <a:buClr>
                <a:schemeClr val="dk1"/>
              </a:buClr>
              <a:buSzPct val="100000"/>
              <a:buChar char="•"/>
            </a:pPr>
            <a:r>
              <a:rPr lang="en-US" b="1" dirty="0">
                <a:latin typeface="Cambria"/>
                <a:ea typeface="Cambria"/>
                <a:cs typeface="Cambria"/>
                <a:sym typeface="Cambria"/>
              </a:rPr>
              <a:t>Processor: </a:t>
            </a:r>
            <a:r>
              <a:rPr lang="en-US" dirty="0">
                <a:latin typeface="Cambria"/>
                <a:ea typeface="Cambria"/>
                <a:cs typeface="Cambria"/>
                <a:sym typeface="Cambria"/>
              </a:rPr>
              <a:t>Intel i7/AMD Ryzen 7 and Above</a:t>
            </a:r>
          </a:p>
          <a:p>
            <a:pPr marL="342900" lvl="0" indent="-179070" algn="just" rtl="0">
              <a:lnSpc>
                <a:spcPct val="200000"/>
              </a:lnSpc>
              <a:spcBef>
                <a:spcPts val="0"/>
              </a:spcBef>
              <a:spcAft>
                <a:spcPts val="0"/>
              </a:spcAft>
              <a:buClr>
                <a:schemeClr val="dk1"/>
              </a:buClr>
              <a:buSzPct val="100000"/>
              <a:buChar char="•"/>
            </a:pPr>
            <a:r>
              <a:rPr lang="en-IN" b="1" dirty="0">
                <a:latin typeface="Cambria"/>
                <a:ea typeface="Cambria"/>
                <a:cs typeface="Cambria"/>
                <a:sym typeface="Cambria"/>
              </a:rPr>
              <a:t>GPU: </a:t>
            </a:r>
            <a:r>
              <a:rPr lang="en-IN" dirty="0">
                <a:latin typeface="Cambria"/>
                <a:ea typeface="Cambria"/>
                <a:cs typeface="Cambria"/>
                <a:sym typeface="Cambria"/>
              </a:rPr>
              <a:t>Nvidia-12GB VRAM and above</a:t>
            </a:r>
            <a:endParaRPr dirty="0">
              <a:latin typeface="Cambria"/>
              <a:ea typeface="Cambria"/>
              <a:cs typeface="Cambria"/>
              <a:sym typeface="Cambria"/>
            </a:endParaRPr>
          </a:p>
          <a:p>
            <a:pPr marL="342900" lvl="0" indent="-179070" algn="just" rtl="0">
              <a:lnSpc>
                <a:spcPct val="200000"/>
              </a:lnSpc>
              <a:spcBef>
                <a:spcPts val="0"/>
              </a:spcBef>
              <a:spcAft>
                <a:spcPts val="0"/>
              </a:spcAft>
              <a:buClr>
                <a:schemeClr val="dk1"/>
              </a:buClr>
              <a:buSzPct val="100000"/>
              <a:buChar char="•"/>
            </a:pPr>
            <a:r>
              <a:rPr lang="en-US" b="1" dirty="0">
                <a:latin typeface="Cambria"/>
                <a:ea typeface="Cambria"/>
                <a:cs typeface="Cambria"/>
                <a:sym typeface="Cambria"/>
              </a:rPr>
              <a:t>IDE:</a:t>
            </a:r>
            <a:r>
              <a:rPr lang="en-US" dirty="0">
                <a:latin typeface="Cambria"/>
                <a:ea typeface="Cambria"/>
                <a:cs typeface="Cambria"/>
                <a:sym typeface="Cambria"/>
              </a:rPr>
              <a:t> </a:t>
            </a:r>
            <a:r>
              <a:rPr lang="en-US" dirty="0" err="1">
                <a:latin typeface="Cambria"/>
                <a:ea typeface="Cambria"/>
                <a:cs typeface="Cambria"/>
                <a:sym typeface="Cambria"/>
              </a:rPr>
              <a:t>Jupyter</a:t>
            </a:r>
            <a:r>
              <a:rPr lang="en-US" dirty="0">
                <a:latin typeface="Cambria"/>
                <a:ea typeface="Cambria"/>
                <a:cs typeface="Cambria"/>
                <a:sym typeface="Cambria"/>
              </a:rPr>
              <a:t> Notebook, Visual Studio Code, GitHub </a:t>
            </a:r>
            <a:r>
              <a:rPr lang="en-US" dirty="0" err="1">
                <a:latin typeface="Cambria"/>
                <a:ea typeface="Cambria"/>
                <a:cs typeface="Cambria"/>
                <a:sym typeface="Cambria"/>
              </a:rPr>
              <a:t>Codespaces</a:t>
            </a:r>
            <a:r>
              <a:rPr lang="en-US" dirty="0">
                <a:latin typeface="Cambria"/>
                <a:ea typeface="Cambria"/>
                <a:cs typeface="Cambria"/>
                <a:sym typeface="Cambria"/>
              </a:rPr>
              <a:t>.</a:t>
            </a:r>
            <a:endParaRPr dirty="0"/>
          </a:p>
          <a:p>
            <a:pPr marL="342900" lvl="0" indent="-179070" algn="just" rtl="0">
              <a:lnSpc>
                <a:spcPct val="200000"/>
              </a:lnSpc>
              <a:spcBef>
                <a:spcPts val="0"/>
              </a:spcBef>
              <a:spcAft>
                <a:spcPts val="0"/>
              </a:spcAft>
              <a:buClr>
                <a:schemeClr val="dk1"/>
              </a:buClr>
              <a:buSzPct val="100000"/>
              <a:buChar char="•"/>
            </a:pPr>
            <a:r>
              <a:rPr lang="en-US" b="1" dirty="0">
                <a:latin typeface="Cambria"/>
                <a:ea typeface="Cambria"/>
                <a:cs typeface="Cambria"/>
                <a:sym typeface="Cambria"/>
              </a:rPr>
              <a:t>Cloud Computing: </a:t>
            </a:r>
            <a:r>
              <a:rPr lang="en-US" dirty="0">
                <a:latin typeface="Cambria"/>
                <a:ea typeface="Cambria"/>
                <a:cs typeface="Cambria"/>
                <a:sym typeface="Cambria"/>
              </a:rPr>
              <a:t>Google Collaboratory</a:t>
            </a:r>
            <a:endParaRPr dirty="0"/>
          </a:p>
          <a:p>
            <a:pPr marL="342900" lvl="0" indent="-179070" algn="just" rtl="0">
              <a:lnSpc>
                <a:spcPct val="200000"/>
              </a:lnSpc>
              <a:spcBef>
                <a:spcPts val="0"/>
              </a:spcBef>
              <a:spcAft>
                <a:spcPts val="0"/>
              </a:spcAft>
              <a:buClr>
                <a:schemeClr val="dk1"/>
              </a:buClr>
              <a:buSzPct val="100000"/>
              <a:buChar char="•"/>
            </a:pPr>
            <a:endParaRPr dirty="0">
              <a:latin typeface="Cambria"/>
              <a:ea typeface="Cambria"/>
              <a:cs typeface="Cambria"/>
              <a:sym typeface="Cambria"/>
            </a:endParaRPr>
          </a:p>
          <a:p>
            <a:pPr marL="342900" lvl="0" indent="-190500" algn="just" rtl="0">
              <a:lnSpc>
                <a:spcPct val="200000"/>
              </a:lnSpc>
              <a:spcBef>
                <a:spcPts val="0"/>
              </a:spcBef>
              <a:spcAft>
                <a:spcPts val="0"/>
              </a:spcAft>
              <a:buClr>
                <a:schemeClr val="dk1"/>
              </a:buClr>
              <a:buSzPct val="100000"/>
              <a:buNone/>
            </a:pPr>
            <a:endParaRPr dirty="0">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a:latin typeface="Cambria"/>
                <a:ea typeface="Cambria"/>
                <a:cs typeface="Cambria"/>
                <a:sym typeface="Cambria"/>
              </a:rPr>
              <a:t>Analysis of Problem Statement </a:t>
            </a:r>
            <a:r>
              <a:rPr lang="en-US" sz="2000">
                <a:latin typeface="Cambria"/>
                <a:ea typeface="Cambria"/>
                <a:cs typeface="Cambria"/>
                <a:sym typeface="Cambria"/>
              </a:rPr>
              <a:t>(contd...)</a:t>
            </a:r>
            <a:endParaRPr>
              <a:latin typeface="Cambria"/>
              <a:ea typeface="Cambria"/>
              <a:cs typeface="Cambria"/>
              <a:sym typeface="Cambria"/>
            </a:endParaRPr>
          </a:p>
        </p:txBody>
      </p:sp>
      <p:sp>
        <p:nvSpPr>
          <p:cNvPr id="130" name="Google Shape;130;p19"/>
          <p:cNvSpPr txBox="1">
            <a:spLocks noGrp="1"/>
          </p:cNvSpPr>
          <p:nvPr>
            <p:ph type="body" idx="1"/>
          </p:nvPr>
        </p:nvSpPr>
        <p:spPr>
          <a:xfrm>
            <a:off x="527050" y="1235729"/>
            <a:ext cx="4698093" cy="4775700"/>
          </a:xfrm>
          <a:prstGeom prst="rect">
            <a:avLst/>
          </a:prstGeom>
          <a:noFill/>
          <a:ln>
            <a:noFill/>
          </a:ln>
        </p:spPr>
        <p:txBody>
          <a:bodyPr spcFirstLastPara="1" wrap="square" lIns="91425" tIns="45700" rIns="91425" bIns="45700" anchor="t" anchorCtr="0">
            <a:normAutofit fontScale="70000" lnSpcReduction="20000"/>
          </a:bodyPr>
          <a:lstStyle/>
          <a:p>
            <a:pPr marL="76200" lvl="0" indent="0" algn="just" rtl="0">
              <a:lnSpc>
                <a:spcPct val="100000"/>
              </a:lnSpc>
              <a:spcBef>
                <a:spcPts val="480"/>
              </a:spcBef>
              <a:spcAft>
                <a:spcPts val="0"/>
              </a:spcAft>
              <a:buSzPct val="144143"/>
              <a:buNone/>
            </a:pPr>
            <a:r>
              <a:rPr lang="en-US" sz="1800" dirty="0">
                <a:latin typeface="Times New Roman"/>
                <a:ea typeface="Times New Roman"/>
                <a:cs typeface="Times New Roman"/>
                <a:sym typeface="Times New Roman"/>
              </a:rPr>
              <a:t>Doctors in rural India face significant challenges in providing quality healthcare due to limited accessibility and infrastructure. While telemedicine platforms like </a:t>
            </a:r>
            <a:r>
              <a:rPr lang="en-US" sz="1800" b="1" dirty="0">
                <a:latin typeface="Times New Roman"/>
                <a:ea typeface="Times New Roman"/>
                <a:cs typeface="Times New Roman"/>
                <a:sym typeface="Times New Roman"/>
              </a:rPr>
              <a:t>e-</a:t>
            </a:r>
            <a:r>
              <a:rPr lang="en-US" sz="1800" b="1" dirty="0" err="1">
                <a:latin typeface="Times New Roman"/>
                <a:ea typeface="Times New Roman"/>
                <a:cs typeface="Times New Roman"/>
                <a:sym typeface="Times New Roman"/>
              </a:rPr>
              <a:t>Sanjeevani</a:t>
            </a:r>
            <a:r>
              <a:rPr lang="en-US" sz="1800" dirty="0">
                <a:latin typeface="Times New Roman"/>
                <a:ea typeface="Times New Roman"/>
                <a:cs typeface="Times New Roman"/>
                <a:sym typeface="Times New Roman"/>
              </a:rPr>
              <a:t> enable remote consultations, several issues hinder their effectiveness in rural settings.</a:t>
            </a:r>
            <a:endParaRPr sz="1800" dirty="0">
              <a:latin typeface="Times New Roman"/>
              <a:ea typeface="Times New Roman"/>
              <a:cs typeface="Times New Roman"/>
              <a:sym typeface="Times New Roman"/>
            </a:endParaRPr>
          </a:p>
          <a:p>
            <a:pPr marL="76200" lvl="0" indent="0" algn="just" rtl="0">
              <a:lnSpc>
                <a:spcPct val="100000"/>
              </a:lnSpc>
              <a:spcBef>
                <a:spcPts val="480"/>
              </a:spcBef>
              <a:spcAft>
                <a:spcPts val="0"/>
              </a:spcAft>
              <a:buSzPct val="144144"/>
              <a:buNone/>
            </a:pPr>
            <a:r>
              <a:rPr lang="en-US" sz="1800" dirty="0">
                <a:latin typeface="Times New Roman"/>
                <a:ea typeface="Times New Roman"/>
                <a:cs typeface="Times New Roman"/>
                <a:sym typeface="Times New Roman"/>
              </a:rPr>
              <a:t> </a:t>
            </a:r>
            <a:r>
              <a:rPr lang="en-US" sz="2000" dirty="0">
                <a:latin typeface="Cambria"/>
                <a:ea typeface="Cambria"/>
                <a:cs typeface="Cambria"/>
                <a:sym typeface="Cambria"/>
              </a:rPr>
              <a:t> </a:t>
            </a:r>
            <a:endParaRPr dirty="0"/>
          </a:p>
          <a:p>
            <a:pPr marL="76200" lvl="0" indent="0" algn="just" rtl="0">
              <a:lnSpc>
                <a:spcPct val="100000"/>
              </a:lnSpc>
              <a:spcBef>
                <a:spcPts val="480"/>
              </a:spcBef>
              <a:spcAft>
                <a:spcPts val="0"/>
              </a:spcAft>
              <a:buSzPct val="129729"/>
              <a:buNone/>
            </a:pPr>
            <a:r>
              <a:rPr lang="en-US" sz="2000" b="1" dirty="0">
                <a:latin typeface="Cambria"/>
                <a:ea typeface="Cambria"/>
                <a:cs typeface="Cambria"/>
                <a:sym typeface="Cambria"/>
              </a:rPr>
              <a:t>Concerning issues:</a:t>
            </a:r>
            <a:endParaRPr sz="1300" b="1" dirty="0">
              <a:latin typeface="Arial"/>
              <a:ea typeface="Arial"/>
              <a:cs typeface="Arial"/>
              <a:sym typeface="Arial"/>
            </a:endParaRPr>
          </a:p>
          <a:p>
            <a:pPr marL="457200" lvl="0" indent="-323475" algn="just" rtl="0">
              <a:lnSpc>
                <a:spcPct val="115000"/>
              </a:lnSpc>
              <a:spcBef>
                <a:spcPts val="1200"/>
              </a:spcBef>
              <a:spcAft>
                <a:spcPts val="0"/>
              </a:spcAft>
              <a:buSzPct val="100000"/>
              <a:buFont typeface="Times New Roman"/>
              <a:buChar char="•"/>
            </a:pPr>
            <a:r>
              <a:rPr lang="en-US" sz="1757" b="1" dirty="0">
                <a:latin typeface="Times New Roman"/>
                <a:ea typeface="Times New Roman"/>
                <a:cs typeface="Times New Roman"/>
                <a:sym typeface="Times New Roman"/>
              </a:rPr>
              <a:t>Limited Access to Expert Doctors:</a:t>
            </a:r>
            <a:r>
              <a:rPr lang="en-US" sz="1757" dirty="0">
                <a:latin typeface="Times New Roman"/>
                <a:ea typeface="Times New Roman"/>
                <a:cs typeface="Times New Roman"/>
                <a:sym typeface="Times New Roman"/>
              </a:rPr>
              <a:t> Rural patients struggle to connect with specialists due to geographical and technological barriers.</a:t>
            </a:r>
            <a:endParaRPr sz="1757" dirty="0">
              <a:latin typeface="Times New Roman"/>
              <a:ea typeface="Times New Roman"/>
              <a:cs typeface="Times New Roman"/>
              <a:sym typeface="Times New Roman"/>
            </a:endParaRPr>
          </a:p>
          <a:p>
            <a:pPr marL="457200" lvl="0" indent="-323475" algn="just" rtl="0">
              <a:lnSpc>
                <a:spcPct val="115000"/>
              </a:lnSpc>
              <a:spcBef>
                <a:spcPts val="0"/>
              </a:spcBef>
              <a:spcAft>
                <a:spcPts val="0"/>
              </a:spcAft>
              <a:buSzPct val="100000"/>
              <a:buFont typeface="Times New Roman"/>
              <a:buChar char="•"/>
            </a:pPr>
            <a:r>
              <a:rPr lang="en-US" sz="1757" b="1" dirty="0">
                <a:latin typeface="Times New Roman"/>
                <a:ea typeface="Times New Roman"/>
                <a:cs typeface="Times New Roman"/>
                <a:sym typeface="Times New Roman"/>
              </a:rPr>
              <a:t>Lack of Immediate Assistance:</a:t>
            </a:r>
            <a:r>
              <a:rPr lang="en-US" sz="1757" dirty="0">
                <a:latin typeface="Times New Roman"/>
                <a:ea typeface="Times New Roman"/>
                <a:cs typeface="Times New Roman"/>
                <a:sym typeface="Times New Roman"/>
              </a:rPr>
              <a:t> Many individuals require </a:t>
            </a:r>
            <a:r>
              <a:rPr lang="en-US" sz="1757" b="1" dirty="0">
                <a:latin typeface="Times New Roman"/>
                <a:ea typeface="Times New Roman"/>
                <a:cs typeface="Times New Roman"/>
                <a:sym typeface="Times New Roman"/>
              </a:rPr>
              <a:t>preliminary assessment and guidance</a:t>
            </a:r>
            <a:r>
              <a:rPr lang="en-US" sz="1757" dirty="0">
                <a:latin typeface="Times New Roman"/>
                <a:ea typeface="Times New Roman"/>
                <a:cs typeface="Times New Roman"/>
                <a:sym typeface="Times New Roman"/>
              </a:rPr>
              <a:t> before an online consultation, which is currently unavailable.</a:t>
            </a:r>
            <a:endParaRPr sz="1757" dirty="0">
              <a:latin typeface="Times New Roman"/>
              <a:ea typeface="Times New Roman"/>
              <a:cs typeface="Times New Roman"/>
              <a:sym typeface="Times New Roman"/>
            </a:endParaRPr>
          </a:p>
          <a:p>
            <a:pPr marL="457200" lvl="0" indent="-323475" algn="just" rtl="0">
              <a:lnSpc>
                <a:spcPct val="115000"/>
              </a:lnSpc>
              <a:spcBef>
                <a:spcPts val="0"/>
              </a:spcBef>
              <a:spcAft>
                <a:spcPts val="0"/>
              </a:spcAft>
              <a:buSzPct val="100000"/>
              <a:buFont typeface="Times New Roman"/>
              <a:buChar char="•"/>
            </a:pPr>
            <a:r>
              <a:rPr lang="en-US" sz="1757" b="1" dirty="0">
                <a:latin typeface="Times New Roman"/>
                <a:ea typeface="Times New Roman"/>
                <a:cs typeface="Times New Roman"/>
                <a:sym typeface="Times New Roman"/>
              </a:rPr>
              <a:t>Language &amp; Digital Literacy Barriers:</a:t>
            </a:r>
            <a:r>
              <a:rPr lang="en-US" sz="1757" dirty="0">
                <a:latin typeface="Times New Roman"/>
                <a:ea typeface="Times New Roman"/>
                <a:cs typeface="Times New Roman"/>
                <a:sym typeface="Times New Roman"/>
              </a:rPr>
              <a:t> Patients in rural areas may find it difficult to navigate telemedicine platforms, especially when dealing with complex medical instructions.</a:t>
            </a:r>
            <a:endParaRPr sz="1757" dirty="0">
              <a:latin typeface="Times New Roman"/>
              <a:ea typeface="Times New Roman"/>
              <a:cs typeface="Times New Roman"/>
              <a:sym typeface="Times New Roman"/>
            </a:endParaRPr>
          </a:p>
          <a:p>
            <a:pPr marL="457200" lvl="0" indent="-323475" algn="just" rtl="0">
              <a:lnSpc>
                <a:spcPct val="115000"/>
              </a:lnSpc>
              <a:spcBef>
                <a:spcPts val="0"/>
              </a:spcBef>
              <a:spcAft>
                <a:spcPts val="0"/>
              </a:spcAft>
              <a:buSzPct val="100000"/>
              <a:buFont typeface="Times New Roman"/>
              <a:buChar char="•"/>
            </a:pPr>
            <a:r>
              <a:rPr lang="en-US" sz="1757" b="1" dirty="0">
                <a:latin typeface="Times New Roman"/>
                <a:ea typeface="Times New Roman"/>
                <a:cs typeface="Times New Roman"/>
                <a:sym typeface="Times New Roman"/>
              </a:rPr>
              <a:t>Delayed Medicine Delivery:</a:t>
            </a:r>
            <a:r>
              <a:rPr lang="en-US" sz="1757" dirty="0">
                <a:latin typeface="Times New Roman"/>
                <a:ea typeface="Times New Roman"/>
                <a:cs typeface="Times New Roman"/>
                <a:sym typeface="Times New Roman"/>
              </a:rPr>
              <a:t> After consultation, ensuring </a:t>
            </a:r>
            <a:r>
              <a:rPr lang="en-US" sz="1757" b="1" dirty="0">
                <a:latin typeface="Times New Roman"/>
                <a:ea typeface="Times New Roman"/>
                <a:cs typeface="Times New Roman"/>
                <a:sym typeface="Times New Roman"/>
              </a:rPr>
              <a:t>timely medicine distribution</a:t>
            </a:r>
            <a:r>
              <a:rPr lang="en-US" sz="1757" dirty="0">
                <a:latin typeface="Times New Roman"/>
                <a:ea typeface="Times New Roman"/>
                <a:cs typeface="Times New Roman"/>
                <a:sym typeface="Times New Roman"/>
              </a:rPr>
              <a:t> remains a challenge, affecting patient recovery.</a:t>
            </a:r>
            <a:endParaRPr sz="1757" dirty="0">
              <a:latin typeface="Times New Roman"/>
              <a:ea typeface="Times New Roman"/>
              <a:cs typeface="Times New Roman"/>
              <a:sym typeface="Times New Roman"/>
            </a:endParaRPr>
          </a:p>
          <a:p>
            <a:pPr marL="457200" lvl="0" indent="-323475" algn="just" rtl="0">
              <a:lnSpc>
                <a:spcPct val="115000"/>
              </a:lnSpc>
              <a:spcBef>
                <a:spcPts val="0"/>
              </a:spcBef>
              <a:spcAft>
                <a:spcPts val="0"/>
              </a:spcAft>
              <a:buSzPct val="100000"/>
              <a:buFont typeface="Times New Roman"/>
              <a:buChar char="•"/>
            </a:pPr>
            <a:r>
              <a:rPr lang="en-US" sz="1757" b="1" dirty="0">
                <a:latin typeface="Times New Roman"/>
                <a:ea typeface="Times New Roman"/>
                <a:cs typeface="Times New Roman"/>
                <a:sym typeface="Times New Roman"/>
              </a:rPr>
              <a:t>Inconsistent Patient Records:</a:t>
            </a:r>
            <a:r>
              <a:rPr lang="en-US" sz="1757" dirty="0">
                <a:latin typeface="Times New Roman"/>
                <a:ea typeface="Times New Roman"/>
                <a:cs typeface="Times New Roman"/>
                <a:sym typeface="Times New Roman"/>
              </a:rPr>
              <a:t> Many rural patients </a:t>
            </a:r>
            <a:r>
              <a:rPr lang="en-US" sz="1757" b="1" dirty="0">
                <a:latin typeface="Times New Roman"/>
                <a:ea typeface="Times New Roman"/>
                <a:cs typeface="Times New Roman"/>
                <a:sym typeface="Times New Roman"/>
              </a:rPr>
              <a:t>lack digital health records</a:t>
            </a:r>
            <a:r>
              <a:rPr lang="en-US" sz="1757" dirty="0">
                <a:latin typeface="Times New Roman"/>
                <a:ea typeface="Times New Roman"/>
                <a:cs typeface="Times New Roman"/>
                <a:sym typeface="Times New Roman"/>
              </a:rPr>
              <a:t>, making it difficult for doctors to track medical history effectively.</a:t>
            </a:r>
            <a:endParaRPr sz="1757" dirty="0">
              <a:latin typeface="Times New Roman"/>
              <a:ea typeface="Times New Roman"/>
              <a:cs typeface="Times New Roman"/>
              <a:sym typeface="Times New Roman"/>
            </a:endParaRPr>
          </a:p>
          <a:p>
            <a:pPr marL="457200" lvl="0" indent="0" algn="just" rtl="0">
              <a:lnSpc>
                <a:spcPct val="100000"/>
              </a:lnSpc>
              <a:spcBef>
                <a:spcPts val="1200"/>
              </a:spcBef>
              <a:spcAft>
                <a:spcPts val="0"/>
              </a:spcAft>
              <a:buNone/>
            </a:pPr>
            <a:endParaRPr sz="2000" b="1" dirty="0">
              <a:latin typeface="Cambria"/>
              <a:ea typeface="Cambria"/>
              <a:cs typeface="Cambria"/>
              <a:sym typeface="Cambria"/>
            </a:endParaRPr>
          </a:p>
          <a:p>
            <a:pPr marL="76200" lvl="0" indent="0" algn="just" rtl="0">
              <a:lnSpc>
                <a:spcPct val="100000"/>
              </a:lnSpc>
              <a:spcBef>
                <a:spcPts val="480"/>
              </a:spcBef>
              <a:spcAft>
                <a:spcPts val="0"/>
              </a:spcAft>
              <a:buSzPct val="129729"/>
              <a:buNone/>
            </a:pPr>
            <a:endParaRPr sz="2000" dirty="0">
              <a:latin typeface="Cambria"/>
              <a:ea typeface="Cambria"/>
              <a:cs typeface="Cambria"/>
              <a:sym typeface="Cambria"/>
            </a:endParaRPr>
          </a:p>
        </p:txBody>
      </p:sp>
      <p:pic>
        <p:nvPicPr>
          <p:cNvPr id="2" name="mersal">
            <a:hlinkClick r:id="" action="ppaction://media"/>
            <a:extLst>
              <a:ext uri="{FF2B5EF4-FFF2-40B4-BE49-F238E27FC236}">
                <a16:creationId xmlns:a16="http://schemas.microsoft.com/office/drawing/2014/main" id="{FE4D0382-5BBD-12B9-0F71-02C1F9B40F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10893" y="1811108"/>
            <a:ext cx="6444343" cy="3624943"/>
          </a:xfrm>
          <a:prstGeom prst="round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7365D"/>
              </a:buClr>
              <a:buSzPts val="2800"/>
              <a:buFont typeface="Verdana"/>
              <a:buNone/>
            </a:pPr>
            <a:r>
              <a:rPr lang="en-US">
                <a:latin typeface="Cambria"/>
                <a:ea typeface="Cambria"/>
                <a:cs typeface="Cambria"/>
                <a:sym typeface="Cambria"/>
              </a:rPr>
              <a:t>Analysis of Problem Statement </a:t>
            </a:r>
            <a:r>
              <a:rPr lang="en-US" sz="2000">
                <a:latin typeface="Cambria"/>
                <a:ea typeface="Cambria"/>
                <a:cs typeface="Cambria"/>
                <a:sym typeface="Cambria"/>
              </a:rPr>
              <a:t>(contd...)</a:t>
            </a:r>
            <a:endParaRPr/>
          </a:p>
        </p:txBody>
      </p:sp>
      <p:sp>
        <p:nvSpPr>
          <p:cNvPr id="137" name="Google Shape;137;p20"/>
          <p:cNvSpPr txBox="1">
            <a:spLocks noGrp="1"/>
          </p:cNvSpPr>
          <p:nvPr>
            <p:ph type="body" idx="1"/>
          </p:nvPr>
        </p:nvSpPr>
        <p:spPr>
          <a:xfrm>
            <a:off x="138793" y="1151999"/>
            <a:ext cx="6395007" cy="4982100"/>
          </a:xfrm>
          <a:prstGeom prst="rect">
            <a:avLst/>
          </a:prstGeom>
          <a:noFill/>
          <a:ln>
            <a:noFill/>
          </a:ln>
        </p:spPr>
        <p:txBody>
          <a:bodyPr spcFirstLastPara="1" wrap="square" lIns="91425" tIns="45700" rIns="91425" bIns="45700" anchor="t" anchorCtr="0">
            <a:normAutofit fontScale="25000" lnSpcReduction="20000"/>
          </a:bodyPr>
          <a:lstStyle/>
          <a:p>
            <a:pPr marL="457200" lvl="0" indent="-381000" algn="just" rtl="0">
              <a:lnSpc>
                <a:spcPct val="100000"/>
              </a:lnSpc>
              <a:spcBef>
                <a:spcPts val="480"/>
              </a:spcBef>
              <a:spcAft>
                <a:spcPts val="0"/>
              </a:spcAft>
              <a:buSzPct val="30000"/>
              <a:buNone/>
            </a:pPr>
            <a:r>
              <a:rPr lang="en-US" sz="8000" b="1" dirty="0">
                <a:latin typeface="Cambria"/>
                <a:ea typeface="Cambria"/>
                <a:cs typeface="Cambria"/>
                <a:sym typeface="Cambria"/>
              </a:rPr>
              <a:t>Proposed Solution:</a:t>
            </a:r>
            <a:endParaRPr sz="8000" b="1" dirty="0">
              <a:latin typeface="Cambria"/>
              <a:ea typeface="Cambria"/>
              <a:cs typeface="Cambria"/>
              <a:sym typeface="Cambria"/>
            </a:endParaRPr>
          </a:p>
          <a:p>
            <a:pPr marL="457200" lvl="0" indent="-381000" algn="just" rtl="0">
              <a:lnSpc>
                <a:spcPct val="100000"/>
              </a:lnSpc>
              <a:spcBef>
                <a:spcPts val="480"/>
              </a:spcBef>
              <a:spcAft>
                <a:spcPts val="0"/>
              </a:spcAft>
              <a:buSzPct val="30000"/>
              <a:buNone/>
            </a:pPr>
            <a:endParaRPr sz="8000" b="1" dirty="0">
              <a:latin typeface="Cambria"/>
              <a:ea typeface="Cambria"/>
              <a:cs typeface="Cambria"/>
              <a:sym typeface="Cambria"/>
            </a:endParaRPr>
          </a:p>
          <a:p>
            <a:pPr marL="457200" lvl="0" indent="-322262" algn="just" rtl="0">
              <a:lnSpc>
                <a:spcPct val="100000"/>
              </a:lnSpc>
              <a:spcBef>
                <a:spcPts val="480"/>
              </a:spcBef>
              <a:spcAft>
                <a:spcPts val="0"/>
              </a:spcAft>
              <a:buSzPct val="100000"/>
              <a:buFont typeface="Arial"/>
              <a:buChar char="•"/>
            </a:pPr>
            <a:r>
              <a:rPr lang="en-US" sz="5900" b="1" dirty="0">
                <a:latin typeface="Arial"/>
                <a:ea typeface="Arial"/>
                <a:cs typeface="Arial"/>
                <a:sym typeface="Arial"/>
              </a:rPr>
              <a:t>AI Conversational Chatbot for Patient Interaction &amp; Pre-Diagnosis</a:t>
            </a:r>
            <a:endParaRPr sz="5900" b="1" dirty="0">
              <a:latin typeface="Arial"/>
              <a:ea typeface="Arial"/>
              <a:cs typeface="Arial"/>
              <a:sym typeface="Arial"/>
            </a:endParaRPr>
          </a:p>
          <a:p>
            <a:pPr marL="914400" lvl="1" indent="-317502" algn="just" rtl="0">
              <a:lnSpc>
                <a:spcPct val="115000"/>
              </a:lnSpc>
              <a:spcBef>
                <a:spcPts val="0"/>
              </a:spcBef>
              <a:spcAft>
                <a:spcPts val="0"/>
              </a:spcAft>
              <a:buSzPct val="100000"/>
              <a:buFont typeface="Arial"/>
              <a:buChar char="–"/>
            </a:pPr>
            <a:r>
              <a:rPr lang="en-US" sz="5600" dirty="0">
                <a:latin typeface="Arial"/>
                <a:ea typeface="Arial"/>
                <a:cs typeface="Arial"/>
                <a:sym typeface="Arial"/>
              </a:rPr>
              <a:t>Patients register using </a:t>
            </a:r>
            <a:r>
              <a:rPr lang="en-US" sz="5600" b="1" dirty="0">
                <a:latin typeface="Arial"/>
                <a:ea typeface="Arial"/>
                <a:cs typeface="Arial"/>
                <a:sym typeface="Arial"/>
              </a:rPr>
              <a:t>biometric authentication (Face Recognition/ Mobile OTP)</a:t>
            </a:r>
            <a:r>
              <a:rPr lang="en-US" sz="5600" dirty="0">
                <a:latin typeface="Arial"/>
                <a:ea typeface="Arial"/>
                <a:cs typeface="Arial"/>
                <a:sym typeface="Arial"/>
              </a:rPr>
              <a:t>.</a:t>
            </a:r>
            <a:endParaRPr sz="5600" dirty="0">
              <a:latin typeface="Arial"/>
              <a:ea typeface="Arial"/>
              <a:cs typeface="Arial"/>
              <a:sym typeface="Arial"/>
            </a:endParaRPr>
          </a:p>
          <a:p>
            <a:pPr marL="914400" lvl="1" indent="-317502" algn="just" rtl="0">
              <a:lnSpc>
                <a:spcPct val="115000"/>
              </a:lnSpc>
              <a:spcBef>
                <a:spcPts val="0"/>
              </a:spcBef>
              <a:spcAft>
                <a:spcPts val="0"/>
              </a:spcAft>
              <a:buSzPct val="100000"/>
              <a:buFont typeface="Arial"/>
              <a:buChar char="–"/>
            </a:pPr>
            <a:r>
              <a:rPr lang="en-US" sz="5600" dirty="0">
                <a:latin typeface="Arial"/>
                <a:ea typeface="Arial"/>
                <a:cs typeface="Arial"/>
                <a:sym typeface="Arial"/>
              </a:rPr>
              <a:t>A </a:t>
            </a:r>
            <a:r>
              <a:rPr lang="en-US" sz="5600" b="1" dirty="0">
                <a:latin typeface="Arial"/>
                <a:ea typeface="Arial"/>
                <a:cs typeface="Arial"/>
                <a:sym typeface="Arial"/>
              </a:rPr>
              <a:t>virtual assistant</a:t>
            </a:r>
            <a:r>
              <a:rPr lang="en-US" sz="5600" dirty="0">
                <a:latin typeface="Arial"/>
                <a:ea typeface="Arial"/>
                <a:cs typeface="Arial"/>
                <a:sym typeface="Arial"/>
              </a:rPr>
              <a:t> interacts in regional languages, collecting symptoms via </a:t>
            </a:r>
            <a:r>
              <a:rPr lang="en-US" sz="5600" b="1" dirty="0">
                <a:latin typeface="Arial"/>
                <a:ea typeface="Arial"/>
                <a:cs typeface="Arial"/>
                <a:sym typeface="Arial"/>
              </a:rPr>
              <a:t>voice-based preliminary assessments</a:t>
            </a:r>
            <a:r>
              <a:rPr lang="en-US" sz="5600" dirty="0">
                <a:latin typeface="Arial"/>
                <a:ea typeface="Arial"/>
                <a:cs typeface="Arial"/>
                <a:sym typeface="Arial"/>
              </a:rPr>
              <a:t>.</a:t>
            </a:r>
            <a:endParaRPr sz="5600" dirty="0">
              <a:latin typeface="Arial"/>
              <a:ea typeface="Arial"/>
              <a:cs typeface="Arial"/>
              <a:sym typeface="Arial"/>
            </a:endParaRPr>
          </a:p>
          <a:p>
            <a:pPr marL="457200" lvl="0" indent="-317502" algn="just" rtl="0">
              <a:lnSpc>
                <a:spcPct val="115000"/>
              </a:lnSpc>
              <a:spcBef>
                <a:spcPts val="0"/>
              </a:spcBef>
              <a:spcAft>
                <a:spcPts val="0"/>
              </a:spcAft>
              <a:buSzPct val="100000"/>
              <a:buFont typeface="Arial"/>
              <a:buChar char="•"/>
            </a:pPr>
            <a:r>
              <a:rPr lang="en-US" sz="5600" b="1" dirty="0">
                <a:latin typeface="Arial"/>
                <a:ea typeface="Arial"/>
                <a:cs typeface="Arial"/>
                <a:sym typeface="Arial"/>
              </a:rPr>
              <a:t>Seamless Doctor Consultation via e-</a:t>
            </a:r>
            <a:r>
              <a:rPr lang="en-US" sz="5600" b="1" dirty="0" err="1">
                <a:latin typeface="Arial"/>
                <a:ea typeface="Arial"/>
                <a:cs typeface="Arial"/>
                <a:sym typeface="Arial"/>
              </a:rPr>
              <a:t>Sanjeevani</a:t>
            </a:r>
            <a:endParaRPr sz="5600" b="1" dirty="0">
              <a:latin typeface="Arial"/>
              <a:ea typeface="Arial"/>
              <a:cs typeface="Arial"/>
              <a:sym typeface="Arial"/>
            </a:endParaRPr>
          </a:p>
          <a:p>
            <a:pPr marL="914400" lvl="1" indent="-317502" algn="just" rtl="0">
              <a:lnSpc>
                <a:spcPct val="115000"/>
              </a:lnSpc>
              <a:spcBef>
                <a:spcPts val="0"/>
              </a:spcBef>
              <a:spcAft>
                <a:spcPts val="0"/>
              </a:spcAft>
              <a:buSzPct val="100000"/>
              <a:buFont typeface="Arial"/>
              <a:buChar char="–"/>
            </a:pPr>
            <a:r>
              <a:rPr lang="en-US" sz="5600" dirty="0">
                <a:latin typeface="Arial"/>
                <a:ea typeface="Arial"/>
                <a:cs typeface="Arial"/>
                <a:sym typeface="Arial"/>
              </a:rPr>
              <a:t>AI generates predicted possible disease and illnesses and recommends to choose between medical departments to book a session with doctor .</a:t>
            </a:r>
            <a:endParaRPr sz="5600" dirty="0">
              <a:latin typeface="Arial"/>
              <a:ea typeface="Arial"/>
              <a:cs typeface="Arial"/>
              <a:sym typeface="Arial"/>
            </a:endParaRPr>
          </a:p>
          <a:p>
            <a:pPr marL="914400" lvl="1" indent="-317502" algn="just" rtl="0">
              <a:lnSpc>
                <a:spcPct val="115000"/>
              </a:lnSpc>
              <a:spcBef>
                <a:spcPts val="0"/>
              </a:spcBef>
              <a:spcAft>
                <a:spcPts val="0"/>
              </a:spcAft>
              <a:buSzPct val="100000"/>
              <a:buFont typeface="Arial"/>
              <a:buChar char="–"/>
            </a:pPr>
            <a:r>
              <a:rPr lang="en-US" sz="5600" dirty="0">
                <a:latin typeface="Arial"/>
                <a:ea typeface="Arial"/>
                <a:cs typeface="Arial"/>
                <a:sym typeface="Arial"/>
              </a:rPr>
              <a:t>Patients connect with </a:t>
            </a:r>
            <a:r>
              <a:rPr lang="en-US" sz="5600" b="1" dirty="0">
                <a:latin typeface="Arial"/>
                <a:ea typeface="Arial"/>
                <a:cs typeface="Arial"/>
                <a:sym typeface="Arial"/>
              </a:rPr>
              <a:t>specialist doctors in real-time</a:t>
            </a:r>
            <a:r>
              <a:rPr lang="en-US" sz="5600" dirty="0">
                <a:latin typeface="Arial"/>
                <a:ea typeface="Arial"/>
                <a:cs typeface="Arial"/>
                <a:sym typeface="Arial"/>
              </a:rPr>
              <a:t> through the </a:t>
            </a:r>
            <a:r>
              <a:rPr lang="en-US" sz="5600" b="1" dirty="0">
                <a:latin typeface="Arial"/>
                <a:ea typeface="Arial"/>
                <a:cs typeface="Arial"/>
                <a:sym typeface="Arial"/>
              </a:rPr>
              <a:t>e-</a:t>
            </a:r>
            <a:r>
              <a:rPr lang="en-US" sz="5600" b="1" dirty="0" err="1">
                <a:latin typeface="Arial"/>
                <a:ea typeface="Arial"/>
                <a:cs typeface="Arial"/>
                <a:sym typeface="Arial"/>
              </a:rPr>
              <a:t>Sanjeevani</a:t>
            </a:r>
            <a:r>
              <a:rPr lang="en-US" sz="5600" b="1" dirty="0">
                <a:latin typeface="Arial"/>
                <a:ea typeface="Arial"/>
                <a:cs typeface="Arial"/>
                <a:sym typeface="Arial"/>
              </a:rPr>
              <a:t> platform</a:t>
            </a:r>
            <a:r>
              <a:rPr lang="en-US" sz="5600" dirty="0">
                <a:latin typeface="Arial"/>
                <a:ea typeface="Arial"/>
                <a:cs typeface="Arial"/>
                <a:sym typeface="Arial"/>
              </a:rPr>
              <a:t>, ensuring expert consultation.</a:t>
            </a:r>
            <a:endParaRPr sz="5600" dirty="0">
              <a:latin typeface="Arial"/>
              <a:ea typeface="Arial"/>
              <a:cs typeface="Arial"/>
              <a:sym typeface="Arial"/>
            </a:endParaRPr>
          </a:p>
          <a:p>
            <a:pPr marL="457200" lvl="0" indent="-317502" algn="just" rtl="0">
              <a:lnSpc>
                <a:spcPct val="115000"/>
              </a:lnSpc>
              <a:spcBef>
                <a:spcPts val="0"/>
              </a:spcBef>
              <a:spcAft>
                <a:spcPts val="0"/>
              </a:spcAft>
              <a:buSzPct val="100000"/>
              <a:buFont typeface="Arial"/>
              <a:buChar char="•"/>
            </a:pPr>
            <a:r>
              <a:rPr lang="en-US" sz="5600" b="1" dirty="0">
                <a:latin typeface="Arial"/>
                <a:ea typeface="Arial"/>
                <a:cs typeface="Arial"/>
                <a:sym typeface="Arial"/>
              </a:rPr>
              <a:t>Medicine &amp; Treatment Accessibility</a:t>
            </a:r>
            <a:endParaRPr sz="5600" b="1" dirty="0">
              <a:latin typeface="Arial"/>
              <a:ea typeface="Arial"/>
              <a:cs typeface="Arial"/>
              <a:sym typeface="Arial"/>
            </a:endParaRPr>
          </a:p>
          <a:p>
            <a:pPr marL="914400" lvl="1" indent="-317502" algn="just" rtl="0">
              <a:lnSpc>
                <a:spcPct val="115000"/>
              </a:lnSpc>
              <a:spcBef>
                <a:spcPts val="0"/>
              </a:spcBef>
              <a:spcAft>
                <a:spcPts val="0"/>
              </a:spcAft>
              <a:buSzPct val="100000"/>
              <a:buFont typeface="Arial"/>
              <a:buChar char="–"/>
            </a:pPr>
            <a:r>
              <a:rPr lang="en-US" sz="5600" b="1" dirty="0">
                <a:latin typeface="Arial"/>
                <a:ea typeface="Arial"/>
                <a:cs typeface="Arial"/>
                <a:sym typeface="Arial"/>
              </a:rPr>
              <a:t>Digital prescriptions</a:t>
            </a:r>
            <a:r>
              <a:rPr lang="en-US" sz="5600" dirty="0">
                <a:latin typeface="Arial"/>
                <a:ea typeface="Arial"/>
                <a:cs typeface="Arial"/>
                <a:sym typeface="Arial"/>
              </a:rPr>
              <a:t> are sent to ASHA workers for </a:t>
            </a:r>
            <a:r>
              <a:rPr lang="en-US" sz="5600" b="1" dirty="0">
                <a:latin typeface="Arial"/>
                <a:ea typeface="Arial"/>
                <a:cs typeface="Arial"/>
                <a:sym typeface="Arial"/>
              </a:rPr>
              <a:t>timely medicine delivery</a:t>
            </a:r>
            <a:r>
              <a:rPr lang="en-US" sz="5600" dirty="0">
                <a:latin typeface="Arial"/>
                <a:ea typeface="Arial"/>
                <a:cs typeface="Arial"/>
                <a:sym typeface="Arial"/>
              </a:rPr>
              <a:t> to patients.</a:t>
            </a:r>
            <a:endParaRPr sz="5600" dirty="0">
              <a:latin typeface="Arial"/>
              <a:ea typeface="Arial"/>
              <a:cs typeface="Arial"/>
              <a:sym typeface="Arial"/>
            </a:endParaRPr>
          </a:p>
          <a:p>
            <a:pPr marL="914400" lvl="1" indent="-317502" algn="just" rtl="0">
              <a:lnSpc>
                <a:spcPct val="115000"/>
              </a:lnSpc>
              <a:spcBef>
                <a:spcPts val="0"/>
              </a:spcBef>
              <a:spcAft>
                <a:spcPts val="0"/>
              </a:spcAft>
              <a:buSzPct val="100000"/>
              <a:buFont typeface="Arial"/>
              <a:buChar char="–"/>
            </a:pPr>
            <a:r>
              <a:rPr lang="en-US" sz="5600" dirty="0">
                <a:latin typeface="Arial"/>
                <a:ea typeface="Arial"/>
                <a:cs typeface="Arial"/>
                <a:sym typeface="Arial"/>
              </a:rPr>
              <a:t>(Future Scope) </a:t>
            </a:r>
            <a:r>
              <a:rPr lang="en-US" sz="5600" b="1" dirty="0">
                <a:latin typeface="Arial"/>
                <a:ea typeface="Arial"/>
                <a:cs typeface="Arial"/>
                <a:sym typeface="Arial"/>
              </a:rPr>
              <a:t>Automated medicine dispensers</a:t>
            </a:r>
            <a:r>
              <a:rPr lang="en-US" sz="5600" dirty="0">
                <a:latin typeface="Arial"/>
                <a:ea typeface="Arial"/>
                <a:cs typeface="Arial"/>
                <a:sym typeface="Arial"/>
              </a:rPr>
              <a:t> at kiosks for immediate access to essential medications.</a:t>
            </a:r>
            <a:endParaRPr sz="5600" dirty="0">
              <a:latin typeface="Arial"/>
              <a:ea typeface="Arial"/>
              <a:cs typeface="Arial"/>
              <a:sym typeface="Arial"/>
            </a:endParaRPr>
          </a:p>
          <a:p>
            <a:pPr marL="457200" lvl="0" indent="0" algn="just" rtl="0">
              <a:lnSpc>
                <a:spcPct val="100000"/>
              </a:lnSpc>
              <a:spcBef>
                <a:spcPts val="1200"/>
              </a:spcBef>
              <a:spcAft>
                <a:spcPts val="0"/>
              </a:spcAft>
              <a:buNone/>
            </a:pPr>
            <a:endParaRPr sz="2000" b="1" dirty="0">
              <a:latin typeface="Cambria"/>
              <a:ea typeface="Cambria"/>
              <a:cs typeface="Cambria"/>
              <a:sym typeface="Cambria"/>
            </a:endParaRPr>
          </a:p>
          <a:p>
            <a:pPr marL="0" lvl="0" indent="0" algn="just" rtl="0">
              <a:lnSpc>
                <a:spcPct val="100000"/>
              </a:lnSpc>
              <a:spcBef>
                <a:spcPts val="480"/>
              </a:spcBef>
              <a:spcAft>
                <a:spcPts val="0"/>
              </a:spcAft>
              <a:buSzPct val="120000"/>
              <a:buNone/>
            </a:pPr>
            <a:endParaRPr sz="2000" dirty="0">
              <a:latin typeface="Cambria"/>
              <a:ea typeface="Cambria"/>
              <a:cs typeface="Cambria"/>
              <a:sym typeface="Cambria"/>
            </a:endParaRPr>
          </a:p>
        </p:txBody>
      </p:sp>
      <p:pic>
        <p:nvPicPr>
          <p:cNvPr id="3" name="Picture 2">
            <a:extLst>
              <a:ext uri="{FF2B5EF4-FFF2-40B4-BE49-F238E27FC236}">
                <a16:creationId xmlns:a16="http://schemas.microsoft.com/office/drawing/2014/main" id="{2EB55BD9-3E50-8B43-3B03-BEF0C055316E}"/>
              </a:ext>
            </a:extLst>
          </p:cNvPr>
          <p:cNvPicPr>
            <a:picLocks noChangeAspect="1"/>
          </p:cNvPicPr>
          <p:nvPr/>
        </p:nvPicPr>
        <p:blipFill>
          <a:blip r:embed="rId3"/>
          <a:stretch>
            <a:fillRect/>
          </a:stretch>
        </p:blipFill>
        <p:spPr>
          <a:xfrm>
            <a:off x="6835878" y="1243692"/>
            <a:ext cx="4890407" cy="4890407"/>
          </a:xfrm>
          <a:prstGeom prst="round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7365D"/>
              </a:buClr>
              <a:buSzPts val="2800"/>
              <a:buFont typeface="Verdana"/>
              <a:buNone/>
            </a:pPr>
            <a:r>
              <a:rPr lang="en-US">
                <a:latin typeface="Cambria"/>
                <a:ea typeface="Cambria"/>
                <a:cs typeface="Cambria"/>
                <a:sym typeface="Cambria"/>
              </a:rPr>
              <a:t>Analysis of Problem Statement </a:t>
            </a:r>
            <a:r>
              <a:rPr lang="en-US" sz="2000">
                <a:latin typeface="Cambria"/>
                <a:ea typeface="Cambria"/>
                <a:cs typeface="Cambria"/>
                <a:sym typeface="Cambria"/>
              </a:rPr>
              <a:t>(contd...)</a:t>
            </a:r>
            <a:endParaRPr/>
          </a:p>
        </p:txBody>
      </p:sp>
      <p:sp>
        <p:nvSpPr>
          <p:cNvPr id="144" name="Google Shape;144;p21"/>
          <p:cNvSpPr txBox="1">
            <a:spLocks noGrp="1"/>
          </p:cNvSpPr>
          <p:nvPr>
            <p:ph type="body" idx="1"/>
          </p:nvPr>
        </p:nvSpPr>
        <p:spPr>
          <a:xfrm>
            <a:off x="812800" y="1255251"/>
            <a:ext cx="5702300" cy="53919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480"/>
              </a:spcBef>
              <a:spcAft>
                <a:spcPts val="0"/>
              </a:spcAft>
              <a:buSzPts val="2400"/>
              <a:buNone/>
            </a:pPr>
            <a:r>
              <a:rPr lang="en-US" sz="2500" dirty="0">
                <a:latin typeface="Cambria"/>
                <a:ea typeface="Cambria"/>
                <a:cs typeface="Cambria"/>
                <a:sym typeface="Cambria"/>
              </a:rPr>
              <a:t>   </a:t>
            </a:r>
            <a:r>
              <a:rPr lang="en-US" sz="2500" dirty="0">
                <a:latin typeface="Times New Roman"/>
                <a:ea typeface="Times New Roman"/>
                <a:cs typeface="Times New Roman"/>
                <a:sym typeface="Times New Roman"/>
              </a:rPr>
              <a:t> </a:t>
            </a:r>
            <a:r>
              <a:rPr lang="en-US" sz="2500" b="1" dirty="0">
                <a:latin typeface="Times New Roman"/>
                <a:ea typeface="Times New Roman"/>
                <a:cs typeface="Times New Roman"/>
                <a:sym typeface="Times New Roman"/>
              </a:rPr>
              <a:t>Outcome:</a:t>
            </a:r>
            <a:endParaRPr sz="2500" dirty="0">
              <a:latin typeface="Times New Roman"/>
              <a:ea typeface="Times New Roman"/>
              <a:cs typeface="Times New Roman"/>
              <a:sym typeface="Times New Roman"/>
            </a:endParaRPr>
          </a:p>
          <a:p>
            <a:pPr marL="457200" lvl="0" indent="-336550" algn="just" rtl="0">
              <a:lnSpc>
                <a:spcPct val="115000"/>
              </a:lnSpc>
              <a:spcBef>
                <a:spcPts val="1200"/>
              </a:spcBef>
              <a:spcAft>
                <a:spcPts val="0"/>
              </a:spcAft>
              <a:buSzPts val="1700"/>
              <a:buFont typeface="Arial"/>
              <a:buChar char="•"/>
            </a:pPr>
            <a:r>
              <a:rPr lang="en-US" sz="1700" b="1" dirty="0">
                <a:latin typeface="Arial"/>
                <a:ea typeface="Arial"/>
                <a:cs typeface="Arial"/>
                <a:sym typeface="Arial"/>
              </a:rPr>
              <a:t>Increased Access to Healthcare</a:t>
            </a:r>
            <a:r>
              <a:rPr lang="en-US" sz="1700" dirty="0">
                <a:latin typeface="Arial"/>
                <a:ea typeface="Arial"/>
                <a:cs typeface="Arial"/>
                <a:sym typeface="Arial"/>
              </a:rPr>
              <a:t> – Rural populations gain </a:t>
            </a:r>
            <a:r>
              <a:rPr lang="en-US" sz="1700" b="1" dirty="0">
                <a:latin typeface="Arial"/>
                <a:ea typeface="Arial"/>
                <a:cs typeface="Arial"/>
                <a:sym typeface="Arial"/>
              </a:rPr>
              <a:t>improved access to expert doctors</a:t>
            </a:r>
            <a:r>
              <a:rPr lang="en-US" sz="1700" dirty="0">
                <a:latin typeface="Arial"/>
                <a:ea typeface="Arial"/>
                <a:cs typeface="Arial"/>
                <a:sym typeface="Arial"/>
              </a:rPr>
              <a:t>, reducing dependency on distant hospitals.</a:t>
            </a:r>
            <a:endParaRPr sz="1700" dirty="0">
              <a:latin typeface="Arial"/>
              <a:ea typeface="Arial"/>
              <a:cs typeface="Arial"/>
              <a:sym typeface="Arial"/>
            </a:endParaRPr>
          </a:p>
          <a:p>
            <a:pPr marL="457200" lvl="0" indent="-336550" algn="just" rtl="0">
              <a:lnSpc>
                <a:spcPct val="115000"/>
              </a:lnSpc>
              <a:spcBef>
                <a:spcPts val="0"/>
              </a:spcBef>
              <a:spcAft>
                <a:spcPts val="0"/>
              </a:spcAft>
              <a:buSzPts val="1700"/>
              <a:buFont typeface="Arial"/>
              <a:buChar char="•"/>
            </a:pPr>
            <a:r>
              <a:rPr lang="en-US" sz="1700" b="1" dirty="0">
                <a:latin typeface="Arial"/>
                <a:ea typeface="Arial"/>
                <a:cs typeface="Arial"/>
                <a:sym typeface="Arial"/>
              </a:rPr>
              <a:t>Reduced Consultation &amp; Treatment Delays</a:t>
            </a:r>
            <a:r>
              <a:rPr lang="en-US" sz="1700" dirty="0">
                <a:latin typeface="Arial"/>
                <a:ea typeface="Arial"/>
                <a:cs typeface="Arial"/>
                <a:sym typeface="Arial"/>
              </a:rPr>
              <a:t> – AI-assisted triage, </a:t>
            </a:r>
            <a:r>
              <a:rPr lang="en-US" sz="1700" b="1" dirty="0">
                <a:latin typeface="Arial"/>
                <a:ea typeface="Arial"/>
                <a:cs typeface="Arial"/>
                <a:sym typeface="Arial"/>
              </a:rPr>
              <a:t>real-time virtual consultations</a:t>
            </a:r>
            <a:r>
              <a:rPr lang="en-US" sz="1700" dirty="0">
                <a:latin typeface="Arial"/>
                <a:ea typeface="Arial"/>
                <a:cs typeface="Arial"/>
                <a:sym typeface="Arial"/>
              </a:rPr>
              <a:t>, and </a:t>
            </a:r>
            <a:r>
              <a:rPr lang="en-US" sz="1700" b="1" dirty="0">
                <a:latin typeface="Arial"/>
                <a:ea typeface="Arial"/>
                <a:cs typeface="Arial"/>
                <a:sym typeface="Arial"/>
              </a:rPr>
              <a:t>fast medicine delivery</a:t>
            </a:r>
            <a:r>
              <a:rPr lang="en-US" sz="1700" dirty="0">
                <a:latin typeface="Arial"/>
                <a:ea typeface="Arial"/>
                <a:cs typeface="Arial"/>
                <a:sym typeface="Arial"/>
              </a:rPr>
              <a:t> ensure quicker treatment.</a:t>
            </a:r>
            <a:endParaRPr sz="1700" dirty="0">
              <a:latin typeface="Arial"/>
              <a:ea typeface="Arial"/>
              <a:cs typeface="Arial"/>
              <a:sym typeface="Arial"/>
            </a:endParaRPr>
          </a:p>
          <a:p>
            <a:pPr marL="457200" lvl="0" indent="-336550" algn="just" rtl="0">
              <a:lnSpc>
                <a:spcPct val="115000"/>
              </a:lnSpc>
              <a:spcBef>
                <a:spcPts val="0"/>
              </a:spcBef>
              <a:spcAft>
                <a:spcPts val="0"/>
              </a:spcAft>
              <a:buSzPts val="1700"/>
              <a:buFont typeface="Arial"/>
              <a:buChar char="•"/>
            </a:pPr>
            <a:r>
              <a:rPr lang="en-US" sz="1700" b="1" dirty="0">
                <a:latin typeface="Arial"/>
                <a:ea typeface="Arial"/>
                <a:cs typeface="Arial"/>
                <a:sym typeface="Arial"/>
              </a:rPr>
              <a:t>Efficient Medical Record-Keeping</a:t>
            </a:r>
            <a:r>
              <a:rPr lang="en-US" sz="1700" dirty="0">
                <a:latin typeface="Arial"/>
                <a:ea typeface="Arial"/>
                <a:cs typeface="Arial"/>
                <a:sym typeface="Arial"/>
              </a:rPr>
              <a:t> – </a:t>
            </a:r>
            <a:r>
              <a:rPr lang="en-US" sz="1700" b="1" dirty="0">
                <a:latin typeface="Arial"/>
                <a:ea typeface="Arial"/>
                <a:cs typeface="Arial"/>
                <a:sym typeface="Arial"/>
              </a:rPr>
              <a:t>Cloud-based digital health records</a:t>
            </a:r>
            <a:r>
              <a:rPr lang="en-US" sz="1700" dirty="0">
                <a:latin typeface="Arial"/>
                <a:ea typeface="Arial"/>
                <a:cs typeface="Arial"/>
                <a:sym typeface="Arial"/>
              </a:rPr>
              <a:t> improve patient history tracking, enabling better long-term care.</a:t>
            </a:r>
            <a:endParaRPr sz="1700" dirty="0">
              <a:latin typeface="Arial"/>
              <a:ea typeface="Arial"/>
              <a:cs typeface="Arial"/>
              <a:sym typeface="Arial"/>
            </a:endParaRPr>
          </a:p>
          <a:p>
            <a:pPr marL="0" lvl="0" indent="0" algn="just" rtl="0">
              <a:lnSpc>
                <a:spcPct val="100000"/>
              </a:lnSpc>
              <a:spcBef>
                <a:spcPts val="1200"/>
              </a:spcBef>
              <a:spcAft>
                <a:spcPts val="0"/>
              </a:spcAft>
              <a:buSzPts val="2000"/>
              <a:buNone/>
            </a:pPr>
            <a:endParaRPr sz="2100" dirty="0">
              <a:latin typeface="Times New Roman"/>
              <a:ea typeface="Times New Roman"/>
              <a:cs typeface="Times New Roman"/>
              <a:sym typeface="Times New Roman"/>
            </a:endParaRPr>
          </a:p>
          <a:p>
            <a:pPr marL="342900" lvl="0" indent="-190500" algn="just" rtl="0">
              <a:lnSpc>
                <a:spcPct val="100000"/>
              </a:lnSpc>
              <a:spcBef>
                <a:spcPts val="0"/>
              </a:spcBef>
              <a:spcAft>
                <a:spcPts val="0"/>
              </a:spcAft>
              <a:buSzPts val="2400"/>
              <a:buNone/>
            </a:pPr>
            <a:endParaRPr sz="2500" dirty="0">
              <a:latin typeface="Cambria"/>
              <a:ea typeface="Cambria"/>
              <a:cs typeface="Cambria"/>
              <a:sym typeface="Cambria"/>
            </a:endParaRPr>
          </a:p>
          <a:p>
            <a:pPr marL="76200" lvl="0" indent="0" algn="just" rtl="0">
              <a:lnSpc>
                <a:spcPct val="100000"/>
              </a:lnSpc>
              <a:spcBef>
                <a:spcPts val="480"/>
              </a:spcBef>
              <a:spcAft>
                <a:spcPts val="0"/>
              </a:spcAft>
              <a:buSzPts val="2400"/>
              <a:buNone/>
            </a:pPr>
            <a:endParaRPr sz="2500" dirty="0"/>
          </a:p>
        </p:txBody>
      </p:sp>
      <p:pic>
        <p:nvPicPr>
          <p:cNvPr id="3" name="Picture 2">
            <a:extLst>
              <a:ext uri="{FF2B5EF4-FFF2-40B4-BE49-F238E27FC236}">
                <a16:creationId xmlns:a16="http://schemas.microsoft.com/office/drawing/2014/main" id="{CC7EC64A-CBE0-9A30-DBA3-98F256CAB155}"/>
              </a:ext>
            </a:extLst>
          </p:cNvPr>
          <p:cNvPicPr>
            <a:picLocks noChangeAspect="1"/>
          </p:cNvPicPr>
          <p:nvPr/>
        </p:nvPicPr>
        <p:blipFill>
          <a:blip r:embed="rId3"/>
          <a:stretch>
            <a:fillRect/>
          </a:stretch>
        </p:blipFill>
        <p:spPr>
          <a:xfrm>
            <a:off x="6840765" y="1255251"/>
            <a:ext cx="4640035" cy="4640035"/>
          </a:xfrm>
          <a:prstGeom prst="roundRect">
            <a:avLst/>
          </a:prstGeom>
        </p:spPr>
      </p:pic>
    </p:spTree>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1242</TotalTime>
  <Words>2625</Words>
  <Application>Microsoft Office PowerPoint</Application>
  <PresentationFormat>Widescreen</PresentationFormat>
  <Paragraphs>218</Paragraphs>
  <Slides>22</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Bookman Old Style</vt:lpstr>
      <vt:lpstr>Cambria</vt:lpstr>
      <vt:lpstr>Noto Sans Symbols</vt:lpstr>
      <vt:lpstr>Times New Roman</vt:lpstr>
      <vt:lpstr>Verdana</vt:lpstr>
      <vt:lpstr>Bioinformatics</vt:lpstr>
      <vt:lpstr>AI Assisted Tele-Medicine KIOSK for Rural India</vt:lpstr>
      <vt:lpstr>Content</vt:lpstr>
      <vt:lpstr>Problem Statement Number: PSCS48 </vt:lpstr>
      <vt:lpstr>Github Link</vt:lpstr>
      <vt:lpstr>Analysis of Problem Statement</vt:lpstr>
      <vt:lpstr>Analysis of Problem Statement (contd...)</vt:lpstr>
      <vt:lpstr>Analysis of Problem Statement (contd...)</vt:lpstr>
      <vt:lpstr>Analysis of Problem Statement (contd...)</vt:lpstr>
      <vt:lpstr>Analysis of Problem Statement (contd...)</vt:lpstr>
      <vt:lpstr>FLOWCHART</vt:lpstr>
      <vt:lpstr>Timeline of the Project (Gantt Chart)</vt:lpstr>
      <vt:lpstr>Why Finetuning?</vt:lpstr>
      <vt:lpstr>How Finetuning?</vt:lpstr>
      <vt:lpstr>Dataset Creation and Preparation </vt:lpstr>
      <vt:lpstr>Preprocessing and Formatting</vt:lpstr>
      <vt:lpstr>Fine-Tuning Techniques</vt:lpstr>
      <vt:lpstr>Results</vt:lpstr>
      <vt:lpstr>Conclusion</vt:lpstr>
      <vt:lpstr>References (IEEE Paper format)</vt:lpstr>
      <vt:lpstr>References (IEEE Paper format)</vt:lpstr>
      <vt:lpstr>References (IEEE Paper format)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Katie</dc:creator>
  <cp:lastModifiedBy>Srinivas S</cp:lastModifiedBy>
  <cp:revision>15</cp:revision>
  <dcterms:modified xsi:type="dcterms:W3CDTF">2025-05-16T07:15:02Z</dcterms:modified>
</cp:coreProperties>
</file>